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Lst>
  <p:notesMasterIdLst>
    <p:notesMasterId r:id="rId30"/>
  </p:notesMasterIdLst>
  <p:handoutMasterIdLst>
    <p:handoutMasterId r:id="rId31"/>
  </p:handoutMasterIdLst>
  <p:sldIdLst>
    <p:sldId id="1843" r:id="rId6"/>
    <p:sldId id="1974" r:id="rId7"/>
    <p:sldId id="1953" r:id="rId8"/>
    <p:sldId id="1965" r:id="rId9"/>
    <p:sldId id="1954" r:id="rId10"/>
    <p:sldId id="1956" r:id="rId11"/>
    <p:sldId id="1957" r:id="rId12"/>
    <p:sldId id="1952" r:id="rId13"/>
    <p:sldId id="1958" r:id="rId14"/>
    <p:sldId id="1959" r:id="rId15"/>
    <p:sldId id="1966" r:id="rId16"/>
    <p:sldId id="1967" r:id="rId17"/>
    <p:sldId id="1960" r:id="rId18"/>
    <p:sldId id="1963" r:id="rId19"/>
    <p:sldId id="1964" r:id="rId20"/>
    <p:sldId id="1968" r:id="rId21"/>
    <p:sldId id="1969" r:id="rId22"/>
    <p:sldId id="1971" r:id="rId23"/>
    <p:sldId id="1970" r:id="rId24"/>
    <p:sldId id="1975" r:id="rId25"/>
    <p:sldId id="1976" r:id="rId26"/>
    <p:sldId id="1973" r:id="rId27"/>
    <p:sldId id="1950" r:id="rId28"/>
    <p:sldId id="1962" r:id="rId2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8616D459-25C9-41BE-A675-B213035DE140}">
          <p14:sldIdLst>
            <p14:sldId id="1843"/>
          </p14:sldIdLst>
        </p14:section>
        <p14:section name="White" id="{A073DAE3-B461-442F-A3D3-6642BD875E45}">
          <p14:sldIdLst>
            <p14:sldId id="1974"/>
            <p14:sldId id="1953"/>
            <p14:sldId id="1965"/>
            <p14:sldId id="1954"/>
            <p14:sldId id="1956"/>
            <p14:sldId id="1957"/>
            <p14:sldId id="1952"/>
            <p14:sldId id="1958"/>
            <p14:sldId id="1959"/>
            <p14:sldId id="1966"/>
            <p14:sldId id="1967"/>
            <p14:sldId id="1960"/>
            <p14:sldId id="1963"/>
            <p14:sldId id="1964"/>
            <p14:sldId id="1968"/>
            <p14:sldId id="1969"/>
            <p14:sldId id="1971"/>
            <p14:sldId id="1970"/>
            <p14:sldId id="1975"/>
            <p14:sldId id="1976"/>
            <p14:sldId id="1973"/>
            <p14:sldId id="1950"/>
            <p14:sldId id="1962"/>
          </p14:sldIdLst>
        </p14:section>
        <p14:section name="Black" id="{CC80F8C8-EE4D-4D76-85E3-9D04C9AF18F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6906"/>
    <a:srgbClr val="0079D6"/>
    <a:srgbClr val="D1D3D6"/>
    <a:srgbClr val="7F7F7F"/>
    <a:srgbClr val="50E6FF"/>
    <a:srgbClr val="CEE6F6"/>
    <a:srgbClr val="AFF4FF"/>
    <a:srgbClr val="C13501"/>
    <a:srgbClr val="0077D9"/>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026" autoAdjust="0"/>
    <p:restoredTop sz="96370" autoAdjust="0"/>
  </p:normalViewPr>
  <p:slideViewPr>
    <p:cSldViewPr snapToGrid="0">
      <p:cViewPr varScale="1">
        <p:scale>
          <a:sx n="95" d="100"/>
          <a:sy n="95" d="100"/>
        </p:scale>
        <p:origin x="33" y="399"/>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9B17B1-DC0A-451C-BF6F-62F655173BE5}" type="doc">
      <dgm:prSet loTypeId="urn:microsoft.com/office/officeart/2005/8/layout/vList2" loCatId="list" qsTypeId="urn:microsoft.com/office/officeart/2005/8/quickstyle/3d4" qsCatId="3D" csTypeId="urn:microsoft.com/office/officeart/2005/8/colors/accent0_3" csCatId="mainScheme" phldr="1"/>
      <dgm:spPr/>
      <dgm:t>
        <a:bodyPr/>
        <a:lstStyle/>
        <a:p>
          <a:endParaRPr lang="en-US"/>
        </a:p>
      </dgm:t>
    </dgm:pt>
    <dgm:pt modelId="{F2F95063-AECE-45C7-9C8B-A30018F9F1DE}">
      <dgm:prSet/>
      <dgm:spPr/>
      <dgm:t>
        <a:bodyPr/>
        <a:lstStyle/>
        <a:p>
          <a:pPr algn="ctr"/>
          <a:r>
            <a:rPr lang="en-US" dirty="0"/>
            <a:t>Q&amp;A</a:t>
          </a:r>
        </a:p>
      </dgm:t>
    </dgm:pt>
    <dgm:pt modelId="{6127AD88-002F-4F40-B034-E5968CD16284}" type="parTrans" cxnId="{F4F131A0-6FFF-4D23-B125-5BCB9B3D9441}">
      <dgm:prSet/>
      <dgm:spPr/>
      <dgm:t>
        <a:bodyPr/>
        <a:lstStyle/>
        <a:p>
          <a:endParaRPr lang="en-US"/>
        </a:p>
      </dgm:t>
    </dgm:pt>
    <dgm:pt modelId="{70413F2E-7B03-4E27-8D5E-FF30B2B2BFCF}" type="sibTrans" cxnId="{F4F131A0-6FFF-4D23-B125-5BCB9B3D9441}">
      <dgm:prSet/>
      <dgm:spPr/>
      <dgm:t>
        <a:bodyPr/>
        <a:lstStyle/>
        <a:p>
          <a:endParaRPr lang="en-US"/>
        </a:p>
      </dgm:t>
    </dgm:pt>
    <dgm:pt modelId="{BBDB3960-D68C-4BF6-8F47-28B99F920A47}" type="pres">
      <dgm:prSet presAssocID="{769B17B1-DC0A-451C-BF6F-62F655173BE5}" presName="linear" presStyleCnt="0">
        <dgm:presLayoutVars>
          <dgm:animLvl val="lvl"/>
          <dgm:resizeHandles val="exact"/>
        </dgm:presLayoutVars>
      </dgm:prSet>
      <dgm:spPr/>
    </dgm:pt>
    <dgm:pt modelId="{2D8EA0E8-80B0-4C4D-89AD-F80988259E76}" type="pres">
      <dgm:prSet presAssocID="{F2F95063-AECE-45C7-9C8B-A30018F9F1DE}" presName="parentText" presStyleLbl="node1" presStyleIdx="0" presStyleCnt="1" custLinFactNeighborX="-8812" custLinFactNeighborY="-6746">
        <dgm:presLayoutVars>
          <dgm:chMax val="0"/>
          <dgm:bulletEnabled val="1"/>
        </dgm:presLayoutVars>
      </dgm:prSet>
      <dgm:spPr/>
    </dgm:pt>
  </dgm:ptLst>
  <dgm:cxnLst>
    <dgm:cxn modelId="{7BB7AB9B-B36A-400E-BEDE-10BB7B9958EA}" type="presOf" srcId="{769B17B1-DC0A-451C-BF6F-62F655173BE5}" destId="{BBDB3960-D68C-4BF6-8F47-28B99F920A47}" srcOrd="0" destOrd="0" presId="urn:microsoft.com/office/officeart/2005/8/layout/vList2"/>
    <dgm:cxn modelId="{F4F131A0-6FFF-4D23-B125-5BCB9B3D9441}" srcId="{769B17B1-DC0A-451C-BF6F-62F655173BE5}" destId="{F2F95063-AECE-45C7-9C8B-A30018F9F1DE}" srcOrd="0" destOrd="0" parTransId="{6127AD88-002F-4F40-B034-E5968CD16284}" sibTransId="{70413F2E-7B03-4E27-8D5E-FF30B2B2BFCF}"/>
    <dgm:cxn modelId="{3C7E36B7-21E9-4846-8A1A-724A2C2CBE57}" type="presOf" srcId="{F2F95063-AECE-45C7-9C8B-A30018F9F1DE}" destId="{2D8EA0E8-80B0-4C4D-89AD-F80988259E76}" srcOrd="0" destOrd="0" presId="urn:microsoft.com/office/officeart/2005/8/layout/vList2"/>
    <dgm:cxn modelId="{5F94AF54-F409-4AEC-B9F6-02BA5001B0A9}" type="presParOf" srcId="{BBDB3960-D68C-4BF6-8F47-28B99F920A47}" destId="{2D8EA0E8-80B0-4C4D-89AD-F80988259E7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8EA0E8-80B0-4C4D-89AD-F80988259E76}">
      <dsp:nvSpPr>
        <dsp:cNvPr id="0" name=""/>
        <dsp:cNvSpPr/>
      </dsp:nvSpPr>
      <dsp:spPr>
        <a:xfrm>
          <a:off x="0" y="300030"/>
          <a:ext cx="3729165" cy="1673100"/>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Q&amp;A</a:t>
          </a:r>
        </a:p>
      </dsp:txBody>
      <dsp:txXfrm>
        <a:off x="81674" y="381704"/>
        <a:ext cx="3565817" cy="150975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2/26/2020 6:09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2/26/2020 6:09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2/26/2020 6:09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74171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2/26/2020 6:09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9349955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desk with a laptop and other supplies.&#10;&#10;Description automatically generated">
            <a:extLst>
              <a:ext uri="{FF2B5EF4-FFF2-40B4-BE49-F238E27FC236}">
                <a16:creationId xmlns:a16="http://schemas.microsoft.com/office/drawing/2014/main" id="{DA9E624C-4733-4D73-92DF-7BBADBDA155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desk with a laptop and other supplies.&#10;&#10;Description automatically generated">
            <a:extLst>
              <a:ext uri="{FF2B5EF4-FFF2-40B4-BE49-F238E27FC236}">
                <a16:creationId xmlns:a16="http://schemas.microsoft.com/office/drawing/2014/main" id="{93B5358D-59E9-41B5-81E2-713C691833A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Picture 6" descr="A desk with a laptop and other supplies.&#10;&#10;Description automatically generated">
            <a:extLst>
              <a:ext uri="{FF2B5EF4-FFF2-40B4-BE49-F238E27FC236}">
                <a16:creationId xmlns:a16="http://schemas.microsoft.com/office/drawing/2014/main" id="{DD9A61E3-ED40-41B8-A947-F354B6C0E79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A desk with a laptop and other supplies.&#10;&#10;Description automatically generated">
            <a:extLst>
              <a:ext uri="{FF2B5EF4-FFF2-40B4-BE49-F238E27FC236}">
                <a16:creationId xmlns:a16="http://schemas.microsoft.com/office/drawing/2014/main" id="{CC9558DD-B5AD-48A1-8447-EEDE89898C8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1.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711" r:id="rId5"/>
    <p:sldLayoutId id="2147484680" r:id="rId6"/>
    <p:sldLayoutId id="2147484737" r:id="rId7"/>
    <p:sldLayoutId id="2147484682" r:id="rId8"/>
    <p:sldLayoutId id="2147484685" r:id="rId9"/>
    <p:sldLayoutId id="2147484686" r:id="rId10"/>
    <p:sldLayoutId id="2147484764" r:id="rId11"/>
    <p:sldLayoutId id="2147484765"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690" r:id="rId24"/>
    <p:sldLayoutId id="2147484691" r:id="rId25"/>
    <p:sldLayoutId id="2147484694" r:id="rId26"/>
    <p:sldLayoutId id="2147484695" r:id="rId27"/>
    <p:sldLayoutId id="2147484697" r:id="rId28"/>
    <p:sldLayoutId id="2147484699" r:id="rId29"/>
    <p:sldLayoutId id="2147484700" r:id="rId30"/>
    <p:sldLayoutId id="2147484701" r:id="rId31"/>
    <p:sldLayoutId id="214748470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7.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hyperlink" Target="https://www.enterprisedb.com/downloads/postgres-postgresql-downloads" TargetMode="Externa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A7097-F128-44C8-9EE0-1A9AAF0AF864}"/>
              </a:ext>
            </a:extLst>
          </p:cNvPr>
          <p:cNvSpPr>
            <a:spLocks noGrp="1"/>
          </p:cNvSpPr>
          <p:nvPr>
            <p:ph type="title"/>
          </p:nvPr>
        </p:nvSpPr>
        <p:spPr>
          <a:xfrm>
            <a:off x="588263" y="1983051"/>
            <a:ext cx="4581614" cy="2215991"/>
          </a:xfrm>
        </p:spPr>
        <p:txBody>
          <a:bodyPr/>
          <a:lstStyle/>
          <a:p>
            <a:r>
              <a:rPr lang="en-US"/>
              <a:t>Azure </a:t>
            </a:r>
            <a:r>
              <a:rPr lang="en-US" dirty="0"/>
              <a:t>DB for PostgreSQL</a:t>
            </a:r>
            <a:br>
              <a:rPr lang="en-US" dirty="0"/>
            </a:br>
            <a:r>
              <a:rPr lang="en-US" dirty="0"/>
              <a:t>Backup &amp; Restore Demo</a:t>
            </a:r>
          </a:p>
        </p:txBody>
      </p:sp>
      <p:sp>
        <p:nvSpPr>
          <p:cNvPr id="6" name="Text Placeholder 4">
            <a:extLst>
              <a:ext uri="{FF2B5EF4-FFF2-40B4-BE49-F238E27FC236}">
                <a16:creationId xmlns:a16="http://schemas.microsoft.com/office/drawing/2014/main" id="{608FDB79-7F7E-42DC-8ED1-A927DF636306}"/>
              </a:ext>
            </a:extLst>
          </p:cNvPr>
          <p:cNvSpPr>
            <a:spLocks noGrp="1"/>
          </p:cNvSpPr>
          <p:nvPr>
            <p:ph type="body" sz="quarter" idx="12"/>
          </p:nvPr>
        </p:nvSpPr>
        <p:spPr>
          <a:xfrm>
            <a:off x="588263" y="4863345"/>
            <a:ext cx="4522053" cy="1015663"/>
          </a:xfrm>
        </p:spPr>
        <p:txBody>
          <a:bodyPr/>
          <a:lstStyle/>
          <a:p>
            <a:r>
              <a:rPr lang="en-US" dirty="0"/>
              <a:t>Sridhar Kothalanka (</a:t>
            </a:r>
            <a:r>
              <a:rPr lang="en-US" dirty="0" err="1"/>
              <a:t>CSA-Data&amp;AI</a:t>
            </a:r>
            <a:r>
              <a:rPr lang="en-US" dirty="0"/>
              <a:t>)</a:t>
            </a:r>
          </a:p>
          <a:p>
            <a:endParaRPr lang="en-US" dirty="0"/>
          </a:p>
          <a:p>
            <a:r>
              <a:rPr lang="en-US" dirty="0"/>
              <a:t>Jan 2020</a:t>
            </a:r>
          </a:p>
        </p:txBody>
      </p:sp>
    </p:spTree>
    <p:extLst>
      <p:ext uri="{BB962C8B-B14F-4D97-AF65-F5344CB8AC3E}">
        <p14:creationId xmlns:p14="http://schemas.microsoft.com/office/powerpoint/2010/main" val="279977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FE1B6-7C14-4872-BF22-CF2137D4DB8E}"/>
              </a:ext>
            </a:extLst>
          </p:cNvPr>
          <p:cNvSpPr>
            <a:spLocks noGrp="1"/>
          </p:cNvSpPr>
          <p:nvPr>
            <p:ph type="title"/>
          </p:nvPr>
        </p:nvSpPr>
        <p:spPr/>
        <p:txBody>
          <a:bodyPr/>
          <a:lstStyle/>
          <a:p>
            <a:r>
              <a:rPr lang="en-US" dirty="0"/>
              <a:t>Populate the server with databases and a table</a:t>
            </a:r>
          </a:p>
        </p:txBody>
      </p:sp>
      <p:pic>
        <p:nvPicPr>
          <p:cNvPr id="5" name="Picture 4">
            <a:extLst>
              <a:ext uri="{FF2B5EF4-FFF2-40B4-BE49-F238E27FC236}">
                <a16:creationId xmlns:a16="http://schemas.microsoft.com/office/drawing/2014/main" id="{407CAFE9-D3F6-48F0-92E9-F80EA9B9FA1A}"/>
              </a:ext>
            </a:extLst>
          </p:cNvPr>
          <p:cNvPicPr>
            <a:picLocks noChangeAspect="1"/>
          </p:cNvPicPr>
          <p:nvPr/>
        </p:nvPicPr>
        <p:blipFill>
          <a:blip r:embed="rId2"/>
          <a:stretch>
            <a:fillRect/>
          </a:stretch>
        </p:blipFill>
        <p:spPr>
          <a:xfrm>
            <a:off x="588263" y="1188000"/>
            <a:ext cx="8756517" cy="5320800"/>
          </a:xfrm>
          <a:prstGeom prst="rect">
            <a:avLst/>
          </a:prstGeom>
        </p:spPr>
      </p:pic>
      <p:sp>
        <p:nvSpPr>
          <p:cNvPr id="6" name="Speech Bubble: Rectangle with Corners Rounded 5">
            <a:extLst>
              <a:ext uri="{FF2B5EF4-FFF2-40B4-BE49-F238E27FC236}">
                <a16:creationId xmlns:a16="http://schemas.microsoft.com/office/drawing/2014/main" id="{0DB806F1-FB94-4E68-A103-5628A3074F1C}"/>
              </a:ext>
            </a:extLst>
          </p:cNvPr>
          <p:cNvSpPr/>
          <p:nvPr/>
        </p:nvSpPr>
        <p:spPr bwMode="auto">
          <a:xfrm>
            <a:off x="9864000" y="1785600"/>
            <a:ext cx="1343750" cy="928800"/>
          </a:xfrm>
          <a:prstGeom prst="wedgeRoundRectCallout">
            <a:avLst>
              <a:gd name="adj1" fmla="val -171689"/>
              <a:gd name="adj2" fmla="val 89163"/>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800" dirty="0">
                <a:solidFill>
                  <a:schemeClr val="tx1"/>
                </a:solidFill>
                <a:ea typeface="Segoe UI" pitchFamily="34" charset="0"/>
                <a:cs typeface="Segoe UI" pitchFamily="34" charset="0"/>
              </a:rPr>
              <a:t>Create a table called “inventory” in </a:t>
            </a:r>
            <a:r>
              <a:rPr lang="en-US" sz="800" dirty="0" err="1">
                <a:solidFill>
                  <a:schemeClr val="tx1"/>
                </a:solidFill>
                <a:ea typeface="Segoe UI" pitchFamily="34" charset="0"/>
                <a:cs typeface="Segoe UI" pitchFamily="34" charset="0"/>
              </a:rPr>
              <a:t>demodb</a:t>
            </a:r>
            <a:r>
              <a:rPr lang="en-US" sz="800" dirty="0">
                <a:solidFill>
                  <a:schemeClr val="tx1"/>
                </a:solidFill>
                <a:ea typeface="Segoe UI" pitchFamily="34" charset="0"/>
                <a:cs typeface="Segoe UI" pitchFamily="34" charset="0"/>
              </a:rPr>
              <a:t> and populate it with 3 rows</a:t>
            </a:r>
          </a:p>
        </p:txBody>
      </p:sp>
      <p:sp>
        <p:nvSpPr>
          <p:cNvPr id="7" name="Speech Bubble: Rectangle with Corners Rounded 6">
            <a:extLst>
              <a:ext uri="{FF2B5EF4-FFF2-40B4-BE49-F238E27FC236}">
                <a16:creationId xmlns:a16="http://schemas.microsoft.com/office/drawing/2014/main" id="{FC4BF7D7-EFD8-459F-8551-77C33FB77169}"/>
              </a:ext>
            </a:extLst>
          </p:cNvPr>
          <p:cNvSpPr/>
          <p:nvPr/>
        </p:nvSpPr>
        <p:spPr bwMode="auto">
          <a:xfrm>
            <a:off x="8314600" y="3429000"/>
            <a:ext cx="1371600" cy="684550"/>
          </a:xfrm>
          <a:prstGeom prst="wedgeRoundRectCallout">
            <a:avLst>
              <a:gd name="adj1" fmla="val -112369"/>
              <a:gd name="adj2" fmla="val 33473"/>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800" dirty="0">
                <a:solidFill>
                  <a:schemeClr val="tx1"/>
                </a:solidFill>
                <a:ea typeface="Segoe UI" pitchFamily="34" charset="0"/>
                <a:cs typeface="Segoe UI" pitchFamily="34" charset="0"/>
              </a:rPr>
              <a:t>Make a note of the timestamp. This is to capture a point in time</a:t>
            </a:r>
          </a:p>
        </p:txBody>
      </p:sp>
      <p:sp>
        <p:nvSpPr>
          <p:cNvPr id="8" name="Speech Bubble: Rectangle with Corners Rounded 7">
            <a:extLst>
              <a:ext uri="{FF2B5EF4-FFF2-40B4-BE49-F238E27FC236}">
                <a16:creationId xmlns:a16="http://schemas.microsoft.com/office/drawing/2014/main" id="{6194AC9E-9ECE-417D-978A-633CBF94E749}"/>
              </a:ext>
            </a:extLst>
          </p:cNvPr>
          <p:cNvSpPr/>
          <p:nvPr/>
        </p:nvSpPr>
        <p:spPr bwMode="auto">
          <a:xfrm>
            <a:off x="5653950" y="4321902"/>
            <a:ext cx="1159600" cy="402498"/>
          </a:xfrm>
          <a:prstGeom prst="wedgeRoundRectCallout">
            <a:avLst>
              <a:gd name="adj1" fmla="val -110846"/>
              <a:gd name="adj2" fmla="val -54861"/>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800" dirty="0">
                <a:solidFill>
                  <a:schemeClr val="tx1"/>
                </a:solidFill>
                <a:ea typeface="Segoe UI" pitchFamily="34" charset="0"/>
                <a:cs typeface="Segoe UI" pitchFamily="34" charset="0"/>
              </a:rPr>
              <a:t>Create 2 additional databases</a:t>
            </a:r>
          </a:p>
        </p:txBody>
      </p:sp>
      <p:sp>
        <p:nvSpPr>
          <p:cNvPr id="9" name="Speech Bubble: Rectangle with Corners Rounded 8">
            <a:extLst>
              <a:ext uri="{FF2B5EF4-FFF2-40B4-BE49-F238E27FC236}">
                <a16:creationId xmlns:a16="http://schemas.microsoft.com/office/drawing/2014/main" id="{EB3CD766-62E4-45CA-B269-4760450AC2C7}"/>
              </a:ext>
            </a:extLst>
          </p:cNvPr>
          <p:cNvSpPr/>
          <p:nvPr/>
        </p:nvSpPr>
        <p:spPr bwMode="auto">
          <a:xfrm>
            <a:off x="5755550" y="4901202"/>
            <a:ext cx="918300" cy="402498"/>
          </a:xfrm>
          <a:prstGeom prst="wedgeRoundRectCallout">
            <a:avLst>
              <a:gd name="adj1" fmla="val -110846"/>
              <a:gd name="adj2" fmla="val -54861"/>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800" dirty="0">
                <a:solidFill>
                  <a:schemeClr val="tx1"/>
                </a:solidFill>
                <a:ea typeface="Segoe UI" pitchFamily="34" charset="0"/>
                <a:cs typeface="Segoe UI" pitchFamily="34" charset="0"/>
              </a:rPr>
              <a:t>Drop the database</a:t>
            </a:r>
          </a:p>
        </p:txBody>
      </p:sp>
    </p:spTree>
    <p:extLst>
      <p:ext uri="{BB962C8B-B14F-4D97-AF65-F5344CB8AC3E}">
        <p14:creationId xmlns:p14="http://schemas.microsoft.com/office/powerpoint/2010/main" val="10812419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5381-3247-4C5A-9E5A-176E6ADC8ABB}"/>
              </a:ext>
            </a:extLst>
          </p:cNvPr>
          <p:cNvSpPr>
            <a:spLocks noGrp="1"/>
          </p:cNvSpPr>
          <p:nvPr>
            <p:ph type="title"/>
          </p:nvPr>
        </p:nvSpPr>
        <p:spPr/>
        <p:txBody>
          <a:bodyPr/>
          <a:lstStyle/>
          <a:p>
            <a:r>
              <a:rPr lang="en-US" dirty="0"/>
              <a:t>Populate the server with databases and tables</a:t>
            </a:r>
          </a:p>
        </p:txBody>
      </p:sp>
      <p:pic>
        <p:nvPicPr>
          <p:cNvPr id="6" name="Picture 5">
            <a:extLst>
              <a:ext uri="{FF2B5EF4-FFF2-40B4-BE49-F238E27FC236}">
                <a16:creationId xmlns:a16="http://schemas.microsoft.com/office/drawing/2014/main" id="{CC797552-CD31-4C8A-A48A-448AB447CA06}"/>
              </a:ext>
            </a:extLst>
          </p:cNvPr>
          <p:cNvPicPr>
            <a:picLocks noChangeAspect="1"/>
          </p:cNvPicPr>
          <p:nvPr/>
        </p:nvPicPr>
        <p:blipFill>
          <a:blip r:embed="rId2"/>
          <a:stretch>
            <a:fillRect/>
          </a:stretch>
        </p:blipFill>
        <p:spPr>
          <a:xfrm>
            <a:off x="588263" y="1271180"/>
            <a:ext cx="10248000" cy="5041610"/>
          </a:xfrm>
          <a:prstGeom prst="rect">
            <a:avLst/>
          </a:prstGeom>
        </p:spPr>
      </p:pic>
      <p:sp>
        <p:nvSpPr>
          <p:cNvPr id="8" name="Rectangle 7">
            <a:extLst>
              <a:ext uri="{FF2B5EF4-FFF2-40B4-BE49-F238E27FC236}">
                <a16:creationId xmlns:a16="http://schemas.microsoft.com/office/drawing/2014/main" id="{BE365D56-E031-4557-BF47-FA2F59C63969}"/>
              </a:ext>
            </a:extLst>
          </p:cNvPr>
          <p:cNvSpPr/>
          <p:nvPr/>
        </p:nvSpPr>
        <p:spPr bwMode="auto">
          <a:xfrm>
            <a:off x="1093730" y="2689272"/>
            <a:ext cx="950970" cy="56192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73B6458-DDE1-4E16-ABDD-64A80541B5C3}"/>
              </a:ext>
            </a:extLst>
          </p:cNvPr>
          <p:cNvSpPr/>
          <p:nvPr/>
        </p:nvSpPr>
        <p:spPr bwMode="auto">
          <a:xfrm>
            <a:off x="3367030" y="5829395"/>
            <a:ext cx="2043170" cy="24755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Speech Bubble: Rectangle with Corners Rounded 9">
            <a:extLst>
              <a:ext uri="{FF2B5EF4-FFF2-40B4-BE49-F238E27FC236}">
                <a16:creationId xmlns:a16="http://schemas.microsoft.com/office/drawing/2014/main" id="{D4521863-D671-4F54-838D-0F17C8695D78}"/>
              </a:ext>
            </a:extLst>
          </p:cNvPr>
          <p:cNvSpPr/>
          <p:nvPr/>
        </p:nvSpPr>
        <p:spPr bwMode="auto">
          <a:xfrm>
            <a:off x="6455831" y="4089152"/>
            <a:ext cx="1159600" cy="662848"/>
          </a:xfrm>
          <a:prstGeom prst="wedgeRoundRectCallout">
            <a:avLst>
              <a:gd name="adj1" fmla="val -136924"/>
              <a:gd name="adj2" fmla="val 224298"/>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800" dirty="0">
                <a:solidFill>
                  <a:schemeClr val="tx1"/>
                </a:solidFill>
                <a:ea typeface="Segoe UI" pitchFamily="34" charset="0"/>
                <a:cs typeface="Segoe UI" pitchFamily="34" charset="0"/>
              </a:rPr>
              <a:t>Make a note of the point-in-time when the server was healthy</a:t>
            </a:r>
          </a:p>
        </p:txBody>
      </p:sp>
    </p:spTree>
    <p:extLst>
      <p:ext uri="{BB962C8B-B14F-4D97-AF65-F5344CB8AC3E}">
        <p14:creationId xmlns:p14="http://schemas.microsoft.com/office/powerpoint/2010/main" val="15008078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5AC0578-9ADF-4471-8D2C-C1D9B2819EFB}"/>
              </a:ext>
            </a:extLst>
          </p:cNvPr>
          <p:cNvPicPr>
            <a:picLocks noChangeAspect="1"/>
          </p:cNvPicPr>
          <p:nvPr/>
        </p:nvPicPr>
        <p:blipFill>
          <a:blip r:embed="rId2"/>
          <a:stretch>
            <a:fillRect/>
          </a:stretch>
        </p:blipFill>
        <p:spPr>
          <a:xfrm>
            <a:off x="8901231" y="4297226"/>
            <a:ext cx="1999537" cy="1126974"/>
          </a:xfrm>
          <a:prstGeom prst="rect">
            <a:avLst/>
          </a:prstGeom>
        </p:spPr>
      </p:pic>
      <p:sp>
        <p:nvSpPr>
          <p:cNvPr id="2" name="Title 1">
            <a:extLst>
              <a:ext uri="{FF2B5EF4-FFF2-40B4-BE49-F238E27FC236}">
                <a16:creationId xmlns:a16="http://schemas.microsoft.com/office/drawing/2014/main" id="{F468F8F0-92C3-49DA-8281-6524B75F2A0E}"/>
              </a:ext>
            </a:extLst>
          </p:cNvPr>
          <p:cNvSpPr>
            <a:spLocks noGrp="1"/>
          </p:cNvSpPr>
          <p:nvPr>
            <p:ph type="title"/>
          </p:nvPr>
        </p:nvSpPr>
        <p:spPr/>
        <p:txBody>
          <a:bodyPr/>
          <a:lstStyle/>
          <a:p>
            <a:r>
              <a:rPr lang="en-US" dirty="0"/>
              <a:t>Simulate some unexpected changes</a:t>
            </a:r>
          </a:p>
        </p:txBody>
      </p:sp>
      <p:sp>
        <p:nvSpPr>
          <p:cNvPr id="5" name="Content Placeholder 4">
            <a:extLst>
              <a:ext uri="{FF2B5EF4-FFF2-40B4-BE49-F238E27FC236}">
                <a16:creationId xmlns:a16="http://schemas.microsoft.com/office/drawing/2014/main" id="{A1F39E2A-E3A2-4159-AA44-2ED49CD92645}"/>
              </a:ext>
            </a:extLst>
          </p:cNvPr>
          <p:cNvSpPr>
            <a:spLocks noGrp="1"/>
          </p:cNvSpPr>
          <p:nvPr>
            <p:ph sz="quarter" idx="12"/>
          </p:nvPr>
        </p:nvSpPr>
        <p:spPr>
          <a:xfrm>
            <a:off x="584200" y="1435100"/>
            <a:ext cx="5211763" cy="3163943"/>
          </a:xfrm>
        </p:spPr>
        <p:txBody>
          <a:bodyPr/>
          <a:lstStyle/>
          <a:p>
            <a:r>
              <a:rPr lang="en-US" dirty="0"/>
              <a:t>State of DB at </a:t>
            </a:r>
          </a:p>
          <a:p>
            <a:pPr lvl="1"/>
            <a:r>
              <a:rPr lang="en-US" dirty="0"/>
              <a:t>Database: demodb_1</a:t>
            </a:r>
          </a:p>
          <a:p>
            <a:pPr lvl="2"/>
            <a:r>
              <a:rPr lang="en-US" dirty="0"/>
              <a:t>Table: inventory1</a:t>
            </a:r>
          </a:p>
          <a:p>
            <a:pPr lvl="1"/>
            <a:r>
              <a:rPr lang="en-US" dirty="0"/>
              <a:t>Database: demodb_2</a:t>
            </a:r>
          </a:p>
          <a:p>
            <a:pPr lvl="2"/>
            <a:r>
              <a:rPr lang="en-US" dirty="0"/>
              <a:t>Table: inventory2</a:t>
            </a:r>
          </a:p>
          <a:p>
            <a:pPr lvl="1"/>
            <a:r>
              <a:rPr lang="en-US" dirty="0"/>
              <a:t>Database: demodb_3</a:t>
            </a:r>
          </a:p>
          <a:p>
            <a:pPr lvl="2"/>
            <a:r>
              <a:rPr lang="en-US" dirty="0"/>
              <a:t>Table: inventory3</a:t>
            </a:r>
          </a:p>
          <a:p>
            <a:pPr lvl="2"/>
            <a:endParaRPr lang="en-US" dirty="0"/>
          </a:p>
          <a:p>
            <a:pPr lvl="1"/>
            <a:endParaRPr lang="en-US" dirty="0"/>
          </a:p>
        </p:txBody>
      </p:sp>
      <p:sp>
        <p:nvSpPr>
          <p:cNvPr id="6" name="Content Placeholder 5">
            <a:extLst>
              <a:ext uri="{FF2B5EF4-FFF2-40B4-BE49-F238E27FC236}">
                <a16:creationId xmlns:a16="http://schemas.microsoft.com/office/drawing/2014/main" id="{F0757754-60D4-4BD4-82B8-8FD01BBC1477}"/>
              </a:ext>
            </a:extLst>
          </p:cNvPr>
          <p:cNvSpPr>
            <a:spLocks noGrp="1"/>
          </p:cNvSpPr>
          <p:nvPr>
            <p:ph sz="quarter" idx="13"/>
          </p:nvPr>
        </p:nvSpPr>
        <p:spPr>
          <a:xfrm>
            <a:off x="6389688" y="1435100"/>
            <a:ext cx="5219700" cy="2425279"/>
          </a:xfrm>
        </p:spPr>
        <p:txBody>
          <a:bodyPr/>
          <a:lstStyle/>
          <a:p>
            <a:r>
              <a:rPr lang="en-US" dirty="0"/>
              <a:t>Current state of DB</a:t>
            </a:r>
          </a:p>
          <a:p>
            <a:pPr lvl="1"/>
            <a:r>
              <a:rPr lang="en-US" dirty="0"/>
              <a:t>Database: demodb_1</a:t>
            </a:r>
          </a:p>
          <a:p>
            <a:pPr lvl="2"/>
            <a:r>
              <a:rPr lang="en-US" dirty="0"/>
              <a:t>Table: inventory1</a:t>
            </a:r>
          </a:p>
          <a:p>
            <a:pPr lvl="1"/>
            <a:r>
              <a:rPr lang="en-US" dirty="0"/>
              <a:t>Database: demodb_2</a:t>
            </a:r>
          </a:p>
          <a:p>
            <a:pPr lvl="2"/>
            <a:r>
              <a:rPr lang="en-US" dirty="0"/>
              <a:t>Table: inventory2</a:t>
            </a:r>
          </a:p>
          <a:p>
            <a:pPr lvl="1"/>
            <a:r>
              <a:rPr lang="en-US" dirty="0"/>
              <a:t>Database: demodb_3</a:t>
            </a:r>
          </a:p>
          <a:p>
            <a:pPr lvl="2"/>
            <a:r>
              <a:rPr lang="en-US" dirty="0"/>
              <a:t>Table: inventory3</a:t>
            </a:r>
          </a:p>
        </p:txBody>
      </p:sp>
      <p:pic>
        <p:nvPicPr>
          <p:cNvPr id="7" name="Picture 6">
            <a:extLst>
              <a:ext uri="{FF2B5EF4-FFF2-40B4-BE49-F238E27FC236}">
                <a16:creationId xmlns:a16="http://schemas.microsoft.com/office/drawing/2014/main" id="{3E4E0376-962C-412B-A47E-B547F9CE8DA3}"/>
              </a:ext>
            </a:extLst>
          </p:cNvPr>
          <p:cNvPicPr>
            <a:picLocks noChangeAspect="1"/>
          </p:cNvPicPr>
          <p:nvPr/>
        </p:nvPicPr>
        <p:blipFill>
          <a:blip r:embed="rId3"/>
          <a:stretch>
            <a:fillRect/>
          </a:stretch>
        </p:blipFill>
        <p:spPr>
          <a:xfrm>
            <a:off x="777600" y="4130057"/>
            <a:ext cx="2150287" cy="1120918"/>
          </a:xfrm>
          <a:prstGeom prst="rect">
            <a:avLst/>
          </a:prstGeom>
        </p:spPr>
      </p:pic>
      <p:pic>
        <p:nvPicPr>
          <p:cNvPr id="8" name="Picture 7">
            <a:extLst>
              <a:ext uri="{FF2B5EF4-FFF2-40B4-BE49-F238E27FC236}">
                <a16:creationId xmlns:a16="http://schemas.microsoft.com/office/drawing/2014/main" id="{CB392024-7CAB-4707-8B89-7F68B5C83C78}"/>
              </a:ext>
            </a:extLst>
          </p:cNvPr>
          <p:cNvPicPr>
            <a:picLocks noChangeAspect="1"/>
          </p:cNvPicPr>
          <p:nvPr/>
        </p:nvPicPr>
        <p:blipFill>
          <a:blip r:embed="rId4"/>
          <a:stretch>
            <a:fillRect/>
          </a:stretch>
        </p:blipFill>
        <p:spPr>
          <a:xfrm>
            <a:off x="3024001" y="4130057"/>
            <a:ext cx="2217600" cy="854509"/>
          </a:xfrm>
          <a:prstGeom prst="rect">
            <a:avLst/>
          </a:prstGeom>
        </p:spPr>
      </p:pic>
      <p:pic>
        <p:nvPicPr>
          <p:cNvPr id="9" name="Picture 8">
            <a:extLst>
              <a:ext uri="{FF2B5EF4-FFF2-40B4-BE49-F238E27FC236}">
                <a16:creationId xmlns:a16="http://schemas.microsoft.com/office/drawing/2014/main" id="{77F15C16-8F7A-4B1E-BFB5-CBF40881A380}"/>
              </a:ext>
            </a:extLst>
          </p:cNvPr>
          <p:cNvPicPr>
            <a:picLocks noChangeAspect="1"/>
          </p:cNvPicPr>
          <p:nvPr/>
        </p:nvPicPr>
        <p:blipFill>
          <a:blip r:embed="rId5"/>
          <a:stretch>
            <a:fillRect/>
          </a:stretch>
        </p:blipFill>
        <p:spPr>
          <a:xfrm>
            <a:off x="2747701" y="5422900"/>
            <a:ext cx="2493900" cy="1236471"/>
          </a:xfrm>
          <a:prstGeom prst="rect">
            <a:avLst/>
          </a:prstGeom>
        </p:spPr>
      </p:pic>
      <p:sp>
        <p:nvSpPr>
          <p:cNvPr id="11" name="Speech Bubble: Rectangle with Corners Rounded 10">
            <a:extLst>
              <a:ext uri="{FF2B5EF4-FFF2-40B4-BE49-F238E27FC236}">
                <a16:creationId xmlns:a16="http://schemas.microsoft.com/office/drawing/2014/main" id="{4FF7CC44-AE50-41FD-9F09-A282D17782B9}"/>
              </a:ext>
            </a:extLst>
          </p:cNvPr>
          <p:cNvSpPr/>
          <p:nvPr/>
        </p:nvSpPr>
        <p:spPr bwMode="auto">
          <a:xfrm>
            <a:off x="10089200" y="3632809"/>
            <a:ext cx="1159600" cy="662848"/>
          </a:xfrm>
          <a:prstGeom prst="wedgeRoundRectCallout">
            <a:avLst>
              <a:gd name="adj1" fmla="val -128231"/>
              <a:gd name="adj2" fmla="val -54861"/>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800" dirty="0">
                <a:solidFill>
                  <a:schemeClr val="tx1"/>
                </a:solidFill>
                <a:ea typeface="Segoe UI" pitchFamily="34" charset="0"/>
                <a:cs typeface="Segoe UI" pitchFamily="34" charset="0"/>
              </a:rPr>
              <a:t>Database got accidentally deleted</a:t>
            </a:r>
          </a:p>
        </p:txBody>
      </p:sp>
      <p:sp>
        <p:nvSpPr>
          <p:cNvPr id="12" name="Speech Bubble: Rectangle with Corners Rounded 11">
            <a:extLst>
              <a:ext uri="{FF2B5EF4-FFF2-40B4-BE49-F238E27FC236}">
                <a16:creationId xmlns:a16="http://schemas.microsoft.com/office/drawing/2014/main" id="{F07A25FA-34E0-4733-A72C-61EEA76D31F2}"/>
              </a:ext>
            </a:extLst>
          </p:cNvPr>
          <p:cNvSpPr/>
          <p:nvPr/>
        </p:nvSpPr>
        <p:spPr bwMode="auto">
          <a:xfrm>
            <a:off x="10089200" y="2877483"/>
            <a:ext cx="1159600" cy="662848"/>
          </a:xfrm>
          <a:prstGeom prst="wedgeRoundRectCallout">
            <a:avLst>
              <a:gd name="adj1" fmla="val -128231"/>
              <a:gd name="adj2" fmla="val -54861"/>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800" dirty="0">
                <a:solidFill>
                  <a:schemeClr val="tx1"/>
                </a:solidFill>
                <a:ea typeface="Segoe UI" pitchFamily="34" charset="0"/>
                <a:cs typeface="Segoe UI" pitchFamily="34" charset="0"/>
              </a:rPr>
              <a:t>Inventory table should have only 1 row but has multiple rows</a:t>
            </a:r>
          </a:p>
        </p:txBody>
      </p:sp>
      <p:sp>
        <p:nvSpPr>
          <p:cNvPr id="13" name="Speech Bubble: Rectangle with Corners Rounded 12">
            <a:extLst>
              <a:ext uri="{FF2B5EF4-FFF2-40B4-BE49-F238E27FC236}">
                <a16:creationId xmlns:a16="http://schemas.microsoft.com/office/drawing/2014/main" id="{1281F1ED-70CF-4487-ACCF-8CBD3A50FADB}"/>
              </a:ext>
            </a:extLst>
          </p:cNvPr>
          <p:cNvSpPr/>
          <p:nvPr/>
        </p:nvSpPr>
        <p:spPr bwMode="auto">
          <a:xfrm>
            <a:off x="10089200" y="2122157"/>
            <a:ext cx="1159600" cy="662848"/>
          </a:xfrm>
          <a:prstGeom prst="wedgeRoundRectCallout">
            <a:avLst>
              <a:gd name="adj1" fmla="val -128231"/>
              <a:gd name="adj2" fmla="val -54861"/>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800" dirty="0">
                <a:solidFill>
                  <a:schemeClr val="tx1"/>
                </a:solidFill>
                <a:ea typeface="Segoe UI" pitchFamily="34" charset="0"/>
                <a:cs typeface="Segoe UI" pitchFamily="34" charset="0"/>
              </a:rPr>
              <a:t>Database is good to use</a:t>
            </a:r>
          </a:p>
        </p:txBody>
      </p:sp>
      <p:pic>
        <p:nvPicPr>
          <p:cNvPr id="14" name="Picture 13">
            <a:extLst>
              <a:ext uri="{FF2B5EF4-FFF2-40B4-BE49-F238E27FC236}">
                <a16:creationId xmlns:a16="http://schemas.microsoft.com/office/drawing/2014/main" id="{3038B1FA-E1A6-4A85-B9B8-83F6B9CAB260}"/>
              </a:ext>
            </a:extLst>
          </p:cNvPr>
          <p:cNvPicPr>
            <a:picLocks noChangeAspect="1"/>
          </p:cNvPicPr>
          <p:nvPr/>
        </p:nvPicPr>
        <p:blipFill>
          <a:blip r:embed="rId6"/>
          <a:stretch>
            <a:fillRect/>
          </a:stretch>
        </p:blipFill>
        <p:spPr>
          <a:xfrm>
            <a:off x="777600" y="5393351"/>
            <a:ext cx="1201400" cy="1295568"/>
          </a:xfrm>
          <a:prstGeom prst="rect">
            <a:avLst/>
          </a:prstGeom>
        </p:spPr>
      </p:pic>
      <p:pic>
        <p:nvPicPr>
          <p:cNvPr id="15" name="Picture 14">
            <a:extLst>
              <a:ext uri="{FF2B5EF4-FFF2-40B4-BE49-F238E27FC236}">
                <a16:creationId xmlns:a16="http://schemas.microsoft.com/office/drawing/2014/main" id="{D787B4BC-5594-4857-A421-51E7ED0C07EC}"/>
              </a:ext>
            </a:extLst>
          </p:cNvPr>
          <p:cNvPicPr>
            <a:picLocks noChangeAspect="1"/>
          </p:cNvPicPr>
          <p:nvPr/>
        </p:nvPicPr>
        <p:blipFill>
          <a:blip r:embed="rId7"/>
          <a:stretch>
            <a:fillRect/>
          </a:stretch>
        </p:blipFill>
        <p:spPr>
          <a:xfrm>
            <a:off x="6638399" y="5331714"/>
            <a:ext cx="1363673" cy="1418841"/>
          </a:xfrm>
          <a:prstGeom prst="rect">
            <a:avLst/>
          </a:prstGeom>
        </p:spPr>
      </p:pic>
      <p:pic>
        <p:nvPicPr>
          <p:cNvPr id="16" name="Picture 15">
            <a:extLst>
              <a:ext uri="{FF2B5EF4-FFF2-40B4-BE49-F238E27FC236}">
                <a16:creationId xmlns:a16="http://schemas.microsoft.com/office/drawing/2014/main" id="{10C0657B-CB6B-4751-ADC4-FEA7B9280326}"/>
              </a:ext>
            </a:extLst>
          </p:cNvPr>
          <p:cNvPicPr>
            <a:picLocks noChangeAspect="1"/>
          </p:cNvPicPr>
          <p:nvPr/>
        </p:nvPicPr>
        <p:blipFill>
          <a:blip r:embed="rId3"/>
          <a:stretch>
            <a:fillRect/>
          </a:stretch>
        </p:blipFill>
        <p:spPr>
          <a:xfrm>
            <a:off x="6627399" y="4043325"/>
            <a:ext cx="2150287" cy="1120918"/>
          </a:xfrm>
          <a:prstGeom prst="rect">
            <a:avLst/>
          </a:prstGeom>
        </p:spPr>
      </p:pic>
      <p:sp>
        <p:nvSpPr>
          <p:cNvPr id="18" name="TextBox 17">
            <a:extLst>
              <a:ext uri="{FF2B5EF4-FFF2-40B4-BE49-F238E27FC236}">
                <a16:creationId xmlns:a16="http://schemas.microsoft.com/office/drawing/2014/main" id="{5337A757-2AF3-4C4A-BF76-F26F3EF4445D}"/>
              </a:ext>
            </a:extLst>
          </p:cNvPr>
          <p:cNvSpPr txBox="1"/>
          <p:nvPr/>
        </p:nvSpPr>
        <p:spPr>
          <a:xfrm>
            <a:off x="7681672" y="5856468"/>
            <a:ext cx="640800" cy="369332"/>
          </a:xfrm>
          <a:prstGeom prst="rect">
            <a:avLst/>
          </a:prstGeom>
          <a:noFill/>
        </p:spPr>
        <p:txBody>
          <a:bodyPr wrap="square" lIns="0" tIns="0" rIns="0" bIns="0" rtlCol="0">
            <a:spAutoFit/>
          </a:bodyPr>
          <a:lstStyle/>
          <a:p>
            <a:pPr algn="l"/>
            <a:r>
              <a:rPr lang="en-US" sz="800" dirty="0">
                <a:solidFill>
                  <a:srgbClr val="FF0000"/>
                </a:solidFill>
              </a:rPr>
              <a:t>demodb_3 accidentally dropped</a:t>
            </a:r>
          </a:p>
        </p:txBody>
      </p:sp>
      <p:sp>
        <p:nvSpPr>
          <p:cNvPr id="19" name="TextBox 18">
            <a:extLst>
              <a:ext uri="{FF2B5EF4-FFF2-40B4-BE49-F238E27FC236}">
                <a16:creationId xmlns:a16="http://schemas.microsoft.com/office/drawing/2014/main" id="{438AD093-7A41-4C97-922C-9AC20D1A8EF5}"/>
              </a:ext>
            </a:extLst>
          </p:cNvPr>
          <p:cNvSpPr txBox="1"/>
          <p:nvPr/>
        </p:nvSpPr>
        <p:spPr>
          <a:xfrm>
            <a:off x="7867546" y="4690516"/>
            <a:ext cx="640800" cy="492443"/>
          </a:xfrm>
          <a:prstGeom prst="rect">
            <a:avLst/>
          </a:prstGeom>
          <a:noFill/>
        </p:spPr>
        <p:txBody>
          <a:bodyPr wrap="square" lIns="0" tIns="0" rIns="0" bIns="0" rtlCol="0">
            <a:spAutoFit/>
          </a:bodyPr>
          <a:lstStyle/>
          <a:p>
            <a:pPr algn="l"/>
            <a:r>
              <a:rPr lang="en-US" sz="800" dirty="0">
                <a:solidFill>
                  <a:srgbClr val="FF0000"/>
                </a:solidFill>
              </a:rPr>
              <a:t>demodb_1 inventory1 table is </a:t>
            </a:r>
          </a:p>
          <a:p>
            <a:pPr algn="l"/>
            <a:r>
              <a:rPr lang="en-US" sz="800" dirty="0">
                <a:solidFill>
                  <a:srgbClr val="FF0000"/>
                </a:solidFill>
              </a:rPr>
              <a:t>good</a:t>
            </a:r>
          </a:p>
        </p:txBody>
      </p:sp>
      <p:sp>
        <p:nvSpPr>
          <p:cNvPr id="20" name="TextBox 19">
            <a:extLst>
              <a:ext uri="{FF2B5EF4-FFF2-40B4-BE49-F238E27FC236}">
                <a16:creationId xmlns:a16="http://schemas.microsoft.com/office/drawing/2014/main" id="{702B279C-48BB-4512-AA8A-3BBCE07B6B95}"/>
              </a:ext>
            </a:extLst>
          </p:cNvPr>
          <p:cNvSpPr txBox="1"/>
          <p:nvPr/>
        </p:nvSpPr>
        <p:spPr>
          <a:xfrm>
            <a:off x="10028200" y="4900908"/>
            <a:ext cx="640800" cy="492443"/>
          </a:xfrm>
          <a:prstGeom prst="rect">
            <a:avLst/>
          </a:prstGeom>
          <a:noFill/>
        </p:spPr>
        <p:txBody>
          <a:bodyPr wrap="square" lIns="0" tIns="0" rIns="0" bIns="0" rtlCol="0">
            <a:spAutoFit/>
          </a:bodyPr>
          <a:lstStyle/>
          <a:p>
            <a:pPr algn="l"/>
            <a:r>
              <a:rPr lang="en-US" sz="800" dirty="0">
                <a:solidFill>
                  <a:srgbClr val="FF0000"/>
                </a:solidFill>
              </a:rPr>
              <a:t>demodb_2 inventory2</a:t>
            </a:r>
          </a:p>
          <a:p>
            <a:pPr algn="l"/>
            <a:r>
              <a:rPr lang="en-US" sz="800" dirty="0">
                <a:solidFill>
                  <a:srgbClr val="FF0000"/>
                </a:solidFill>
              </a:rPr>
              <a:t>table has duplicates</a:t>
            </a:r>
          </a:p>
        </p:txBody>
      </p:sp>
      <p:pic>
        <p:nvPicPr>
          <p:cNvPr id="22" name="Picture 21">
            <a:extLst>
              <a:ext uri="{FF2B5EF4-FFF2-40B4-BE49-F238E27FC236}">
                <a16:creationId xmlns:a16="http://schemas.microsoft.com/office/drawing/2014/main" id="{46D7A5FB-68B9-4FE5-9525-40446665DF96}"/>
              </a:ext>
            </a:extLst>
          </p:cNvPr>
          <p:cNvPicPr>
            <a:picLocks noChangeAspect="1"/>
          </p:cNvPicPr>
          <p:nvPr/>
        </p:nvPicPr>
        <p:blipFill>
          <a:blip r:embed="rId8"/>
          <a:stretch>
            <a:fillRect/>
          </a:stretch>
        </p:blipFill>
        <p:spPr>
          <a:xfrm>
            <a:off x="3024001" y="1449532"/>
            <a:ext cx="2781300" cy="419100"/>
          </a:xfrm>
          <a:prstGeom prst="rect">
            <a:avLst/>
          </a:prstGeom>
        </p:spPr>
      </p:pic>
    </p:spTree>
    <p:extLst>
      <p:ext uri="{BB962C8B-B14F-4D97-AF65-F5344CB8AC3E}">
        <p14:creationId xmlns:p14="http://schemas.microsoft.com/office/powerpoint/2010/main" val="10667433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60DB46B-BE7F-445B-AE0A-C54489D99037}"/>
              </a:ext>
            </a:extLst>
          </p:cNvPr>
          <p:cNvPicPr>
            <a:picLocks noChangeAspect="1"/>
          </p:cNvPicPr>
          <p:nvPr/>
        </p:nvPicPr>
        <p:blipFill>
          <a:blip r:embed="rId2"/>
          <a:stretch>
            <a:fillRect/>
          </a:stretch>
        </p:blipFill>
        <p:spPr>
          <a:xfrm>
            <a:off x="588263" y="2021035"/>
            <a:ext cx="9215048" cy="4612968"/>
          </a:xfrm>
          <a:prstGeom prst="rect">
            <a:avLst/>
          </a:prstGeom>
        </p:spPr>
      </p:pic>
      <p:sp>
        <p:nvSpPr>
          <p:cNvPr id="2" name="Title 1">
            <a:extLst>
              <a:ext uri="{FF2B5EF4-FFF2-40B4-BE49-F238E27FC236}">
                <a16:creationId xmlns:a16="http://schemas.microsoft.com/office/drawing/2014/main" id="{D5B77D68-1557-4581-81E9-F5A4E534DEAA}"/>
              </a:ext>
            </a:extLst>
          </p:cNvPr>
          <p:cNvSpPr>
            <a:spLocks noGrp="1"/>
          </p:cNvSpPr>
          <p:nvPr>
            <p:ph type="title"/>
          </p:nvPr>
        </p:nvSpPr>
        <p:spPr/>
        <p:txBody>
          <a:bodyPr/>
          <a:lstStyle/>
          <a:p>
            <a:r>
              <a:rPr lang="en-US" dirty="0"/>
              <a:t>Restore the server to a point-in-time</a:t>
            </a:r>
          </a:p>
        </p:txBody>
      </p:sp>
      <p:sp>
        <p:nvSpPr>
          <p:cNvPr id="5" name="Rectangle 4">
            <a:extLst>
              <a:ext uri="{FF2B5EF4-FFF2-40B4-BE49-F238E27FC236}">
                <a16:creationId xmlns:a16="http://schemas.microsoft.com/office/drawing/2014/main" id="{0423A994-0018-4E77-A4AF-C90417B751B6}"/>
              </a:ext>
            </a:extLst>
          </p:cNvPr>
          <p:cNvSpPr/>
          <p:nvPr/>
        </p:nvSpPr>
        <p:spPr>
          <a:xfrm>
            <a:off x="588263" y="1241817"/>
            <a:ext cx="10191750" cy="635559"/>
          </a:xfrm>
          <a:prstGeom prst="rect">
            <a:avLst/>
          </a:prstGeom>
        </p:spPr>
        <p:txBody>
          <a:bodyPr wrap="square">
            <a:spAutoFit/>
          </a:bodyPr>
          <a:lstStyle/>
          <a:p>
            <a:r>
              <a:rPr lang="en-US" dirty="0" err="1"/>
              <a:t>az</a:t>
            </a:r>
            <a:r>
              <a:rPr lang="en-US" dirty="0"/>
              <a:t> </a:t>
            </a:r>
            <a:r>
              <a:rPr lang="en-US" dirty="0" err="1"/>
              <a:t>postgres</a:t>
            </a:r>
            <a:r>
              <a:rPr lang="en-US" dirty="0"/>
              <a:t> server restore --resource-group demo --name </a:t>
            </a:r>
            <a:r>
              <a:rPr lang="en-US" dirty="0" err="1"/>
              <a:t>mypostgresserver</a:t>
            </a:r>
            <a:r>
              <a:rPr lang="en-US" dirty="0"/>
              <a:t>-restored --restore-point-in-time 2020-01-18T15:09:27Z --source-server </a:t>
            </a:r>
            <a:r>
              <a:rPr lang="en-US" dirty="0" err="1"/>
              <a:t>mypostgresserver</a:t>
            </a:r>
            <a:endParaRPr lang="en-US" dirty="0"/>
          </a:p>
        </p:txBody>
      </p:sp>
      <p:sp>
        <p:nvSpPr>
          <p:cNvPr id="8" name="Rectangle 7">
            <a:extLst>
              <a:ext uri="{FF2B5EF4-FFF2-40B4-BE49-F238E27FC236}">
                <a16:creationId xmlns:a16="http://schemas.microsoft.com/office/drawing/2014/main" id="{7932509A-D39D-49B8-ACE7-5B9AB700CB21}"/>
              </a:ext>
            </a:extLst>
          </p:cNvPr>
          <p:cNvSpPr/>
          <p:nvPr/>
        </p:nvSpPr>
        <p:spPr bwMode="auto">
          <a:xfrm>
            <a:off x="7727444" y="2021035"/>
            <a:ext cx="168450" cy="17800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EF4F4EC-A450-455D-ACC0-FB4DE571C985}"/>
              </a:ext>
            </a:extLst>
          </p:cNvPr>
          <p:cNvSpPr/>
          <p:nvPr/>
        </p:nvSpPr>
        <p:spPr bwMode="auto">
          <a:xfrm>
            <a:off x="1735277" y="2560298"/>
            <a:ext cx="399998" cy="16280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00D6E52-9B67-4D20-B6FE-F1CC705437C0}"/>
              </a:ext>
            </a:extLst>
          </p:cNvPr>
          <p:cNvSpPr/>
          <p:nvPr/>
        </p:nvSpPr>
        <p:spPr bwMode="auto">
          <a:xfrm>
            <a:off x="877817" y="3622074"/>
            <a:ext cx="1101707" cy="16280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C2FA3391-207F-41D3-B4B5-1FC31A9B21C8}"/>
              </a:ext>
            </a:extLst>
          </p:cNvPr>
          <p:cNvSpPr/>
          <p:nvPr/>
        </p:nvSpPr>
        <p:spPr bwMode="auto">
          <a:xfrm>
            <a:off x="573191" y="4109419"/>
            <a:ext cx="9230120" cy="252458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EA0099CB-518E-4B24-AEE6-7019FCF31C11}"/>
              </a:ext>
            </a:extLst>
          </p:cNvPr>
          <p:cNvSpPr/>
          <p:nvPr/>
        </p:nvSpPr>
        <p:spPr bwMode="auto">
          <a:xfrm>
            <a:off x="7824873" y="1793456"/>
            <a:ext cx="266282" cy="266282"/>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dirty="0">
                <a:solidFill>
                  <a:schemeClr val="tx1"/>
                </a:solidFill>
                <a:ea typeface="Segoe UI" pitchFamily="34" charset="0"/>
                <a:cs typeface="Segoe UI" pitchFamily="34" charset="0"/>
              </a:rPr>
              <a:t>1</a:t>
            </a:r>
          </a:p>
        </p:txBody>
      </p:sp>
      <p:sp>
        <p:nvSpPr>
          <p:cNvPr id="16" name="Oval 15">
            <a:extLst>
              <a:ext uri="{FF2B5EF4-FFF2-40B4-BE49-F238E27FC236}">
                <a16:creationId xmlns:a16="http://schemas.microsoft.com/office/drawing/2014/main" id="{C860354E-C99E-4A7B-BE3A-06F51C8BA6B3}"/>
              </a:ext>
            </a:extLst>
          </p:cNvPr>
          <p:cNvSpPr/>
          <p:nvPr/>
        </p:nvSpPr>
        <p:spPr bwMode="auto">
          <a:xfrm>
            <a:off x="9745783" y="3905945"/>
            <a:ext cx="266282" cy="266282"/>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dirty="0">
                <a:solidFill>
                  <a:schemeClr val="tx1"/>
                </a:solidFill>
                <a:ea typeface="Segoe UI" pitchFamily="34" charset="0"/>
                <a:cs typeface="Segoe UI" pitchFamily="34" charset="0"/>
              </a:rPr>
              <a:t>2</a:t>
            </a:r>
          </a:p>
        </p:txBody>
      </p:sp>
      <p:sp>
        <p:nvSpPr>
          <p:cNvPr id="17" name="Oval 16">
            <a:extLst>
              <a:ext uri="{FF2B5EF4-FFF2-40B4-BE49-F238E27FC236}">
                <a16:creationId xmlns:a16="http://schemas.microsoft.com/office/drawing/2014/main" id="{0650E115-0FDB-4046-B926-E6C04201E2D8}"/>
              </a:ext>
            </a:extLst>
          </p:cNvPr>
          <p:cNvSpPr/>
          <p:nvPr/>
        </p:nvSpPr>
        <p:spPr bwMode="auto">
          <a:xfrm>
            <a:off x="2083622" y="2355328"/>
            <a:ext cx="266282" cy="266282"/>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dirty="0">
                <a:solidFill>
                  <a:schemeClr val="tx1"/>
                </a:solidFill>
                <a:ea typeface="Segoe UI" pitchFamily="34" charset="0"/>
                <a:cs typeface="Segoe UI" pitchFamily="34" charset="0"/>
              </a:rPr>
              <a:t>3</a:t>
            </a:r>
          </a:p>
        </p:txBody>
      </p:sp>
      <p:sp>
        <p:nvSpPr>
          <p:cNvPr id="18" name="Oval 17">
            <a:extLst>
              <a:ext uri="{FF2B5EF4-FFF2-40B4-BE49-F238E27FC236}">
                <a16:creationId xmlns:a16="http://schemas.microsoft.com/office/drawing/2014/main" id="{99D74861-07BB-4189-AEEB-0F8EA8A9B055}"/>
              </a:ext>
            </a:extLst>
          </p:cNvPr>
          <p:cNvSpPr/>
          <p:nvPr/>
        </p:nvSpPr>
        <p:spPr bwMode="auto">
          <a:xfrm>
            <a:off x="1917543" y="3406040"/>
            <a:ext cx="266282" cy="266282"/>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dirty="0">
                <a:solidFill>
                  <a:schemeClr val="tx1"/>
                </a:solidFill>
                <a:ea typeface="Segoe UI" pitchFamily="34" charset="0"/>
                <a:cs typeface="Segoe UI" pitchFamily="34" charset="0"/>
              </a:rPr>
              <a:t>4</a:t>
            </a:r>
          </a:p>
        </p:txBody>
      </p:sp>
    </p:spTree>
    <p:extLst>
      <p:ext uri="{BB962C8B-B14F-4D97-AF65-F5344CB8AC3E}">
        <p14:creationId xmlns:p14="http://schemas.microsoft.com/office/powerpoint/2010/main" val="17203182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1CF3B-3123-4D33-802C-E1C92E966426}"/>
              </a:ext>
            </a:extLst>
          </p:cNvPr>
          <p:cNvSpPr>
            <a:spLocks noGrp="1"/>
          </p:cNvSpPr>
          <p:nvPr>
            <p:ph type="title"/>
          </p:nvPr>
        </p:nvSpPr>
        <p:spPr/>
        <p:txBody>
          <a:bodyPr/>
          <a:lstStyle/>
          <a:p>
            <a:r>
              <a:rPr lang="en-US" dirty="0"/>
              <a:t>Firewall settings on the restored database</a:t>
            </a:r>
          </a:p>
        </p:txBody>
      </p:sp>
      <p:grpSp>
        <p:nvGrpSpPr>
          <p:cNvPr id="10" name="Group 9">
            <a:extLst>
              <a:ext uri="{FF2B5EF4-FFF2-40B4-BE49-F238E27FC236}">
                <a16:creationId xmlns:a16="http://schemas.microsoft.com/office/drawing/2014/main" id="{C3A84BB3-23B1-43A5-8B01-CB802092CD8D}"/>
              </a:ext>
            </a:extLst>
          </p:cNvPr>
          <p:cNvGrpSpPr/>
          <p:nvPr/>
        </p:nvGrpSpPr>
        <p:grpSpPr>
          <a:xfrm>
            <a:off x="588263" y="1259999"/>
            <a:ext cx="10345375" cy="5192925"/>
            <a:chOff x="588263" y="1259999"/>
            <a:chExt cx="10345375" cy="5192925"/>
          </a:xfrm>
        </p:grpSpPr>
        <p:pic>
          <p:nvPicPr>
            <p:cNvPr id="5" name="Picture 4">
              <a:extLst>
                <a:ext uri="{FF2B5EF4-FFF2-40B4-BE49-F238E27FC236}">
                  <a16:creationId xmlns:a16="http://schemas.microsoft.com/office/drawing/2014/main" id="{92877A51-84E7-4C01-A903-DE563A74354F}"/>
                </a:ext>
              </a:extLst>
            </p:cNvPr>
            <p:cNvPicPr>
              <a:picLocks noChangeAspect="1"/>
            </p:cNvPicPr>
            <p:nvPr/>
          </p:nvPicPr>
          <p:blipFill>
            <a:blip r:embed="rId2"/>
            <a:stretch>
              <a:fillRect/>
            </a:stretch>
          </p:blipFill>
          <p:spPr>
            <a:xfrm>
              <a:off x="588263" y="1259999"/>
              <a:ext cx="10345375" cy="5192925"/>
            </a:xfrm>
            <a:prstGeom prst="rect">
              <a:avLst/>
            </a:prstGeom>
          </p:spPr>
        </p:pic>
        <p:sp>
          <p:nvSpPr>
            <p:cNvPr id="6" name="Rectangle 5">
              <a:extLst>
                <a:ext uri="{FF2B5EF4-FFF2-40B4-BE49-F238E27FC236}">
                  <a16:creationId xmlns:a16="http://schemas.microsoft.com/office/drawing/2014/main" id="{684B3421-BA82-499E-BF29-0CAFA739D6BB}"/>
                </a:ext>
              </a:extLst>
            </p:cNvPr>
            <p:cNvSpPr/>
            <p:nvPr/>
          </p:nvSpPr>
          <p:spPr bwMode="auto">
            <a:xfrm>
              <a:off x="4795200" y="1818216"/>
              <a:ext cx="676800" cy="22859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0D22C79-F77C-4203-A8A5-69CF70878DD8}"/>
                </a:ext>
              </a:extLst>
            </p:cNvPr>
            <p:cNvSpPr/>
            <p:nvPr/>
          </p:nvSpPr>
          <p:spPr bwMode="auto">
            <a:xfrm>
              <a:off x="936450" y="2762116"/>
              <a:ext cx="1024800" cy="22859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0DDE6F70-37E5-47B0-8A46-021E74BA817D}"/>
                </a:ext>
              </a:extLst>
            </p:cNvPr>
            <p:cNvSpPr/>
            <p:nvPr/>
          </p:nvSpPr>
          <p:spPr bwMode="auto">
            <a:xfrm>
              <a:off x="5071200" y="2605032"/>
              <a:ext cx="1024800" cy="22859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AA87A0C3-5DE2-4B07-8362-4C1ECE68E911}"/>
                </a:ext>
              </a:extLst>
            </p:cNvPr>
            <p:cNvSpPr/>
            <p:nvPr/>
          </p:nvSpPr>
          <p:spPr bwMode="auto">
            <a:xfrm>
              <a:off x="3939600" y="1818215"/>
              <a:ext cx="430800" cy="22859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1508892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2DB90-41E0-4B57-84F9-23923D4669AC}"/>
              </a:ext>
            </a:extLst>
          </p:cNvPr>
          <p:cNvSpPr>
            <a:spLocks noGrp="1"/>
          </p:cNvSpPr>
          <p:nvPr>
            <p:ph type="title"/>
          </p:nvPr>
        </p:nvSpPr>
        <p:spPr/>
        <p:txBody>
          <a:bodyPr/>
          <a:lstStyle/>
          <a:p>
            <a:r>
              <a:rPr lang="en-US" dirty="0"/>
              <a:t>Connect to the restored database</a:t>
            </a:r>
          </a:p>
        </p:txBody>
      </p:sp>
      <p:pic>
        <p:nvPicPr>
          <p:cNvPr id="5" name="Picture 4">
            <a:extLst>
              <a:ext uri="{FF2B5EF4-FFF2-40B4-BE49-F238E27FC236}">
                <a16:creationId xmlns:a16="http://schemas.microsoft.com/office/drawing/2014/main" id="{42F6A64E-DC35-4C76-AB7F-27ECD12A2686}"/>
              </a:ext>
            </a:extLst>
          </p:cNvPr>
          <p:cNvPicPr>
            <a:picLocks noChangeAspect="1"/>
          </p:cNvPicPr>
          <p:nvPr/>
        </p:nvPicPr>
        <p:blipFill>
          <a:blip r:embed="rId2"/>
          <a:stretch>
            <a:fillRect/>
          </a:stretch>
        </p:blipFill>
        <p:spPr>
          <a:xfrm>
            <a:off x="588263" y="1222318"/>
            <a:ext cx="10413600" cy="5304920"/>
          </a:xfrm>
          <a:prstGeom prst="rect">
            <a:avLst/>
          </a:prstGeom>
        </p:spPr>
      </p:pic>
      <p:sp>
        <p:nvSpPr>
          <p:cNvPr id="6" name="Rectangle 5">
            <a:extLst>
              <a:ext uri="{FF2B5EF4-FFF2-40B4-BE49-F238E27FC236}">
                <a16:creationId xmlns:a16="http://schemas.microsoft.com/office/drawing/2014/main" id="{0A95AA02-243B-4FE0-97ED-81B24E9A7568}"/>
              </a:ext>
            </a:extLst>
          </p:cNvPr>
          <p:cNvSpPr/>
          <p:nvPr/>
        </p:nvSpPr>
        <p:spPr bwMode="auto">
          <a:xfrm>
            <a:off x="929250" y="3760478"/>
            <a:ext cx="1727550" cy="22859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22184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5F19798A-334B-4013-BAAD-8366ACC1423E}"/>
              </a:ext>
            </a:extLst>
          </p:cNvPr>
          <p:cNvSpPr>
            <a:spLocks noGrp="1"/>
          </p:cNvSpPr>
          <p:nvPr>
            <p:ph type="body" sz="quarter" idx="16"/>
          </p:nvPr>
        </p:nvSpPr>
        <p:spPr>
          <a:xfrm>
            <a:off x="582613" y="5689600"/>
            <a:ext cx="3475037" cy="307777"/>
          </a:xfrm>
        </p:spPr>
        <p:txBody>
          <a:bodyPr/>
          <a:lstStyle/>
          <a:p>
            <a:r>
              <a:rPr lang="en-US" dirty="0"/>
              <a:t>demodb_1</a:t>
            </a:r>
          </a:p>
        </p:txBody>
      </p:sp>
      <p:pic>
        <p:nvPicPr>
          <p:cNvPr id="8" name="Picture 7">
            <a:extLst>
              <a:ext uri="{FF2B5EF4-FFF2-40B4-BE49-F238E27FC236}">
                <a16:creationId xmlns:a16="http://schemas.microsoft.com/office/drawing/2014/main" id="{3737D066-9699-4933-821E-85489B8291D1}"/>
              </a:ext>
            </a:extLst>
          </p:cNvPr>
          <p:cNvPicPr>
            <a:picLocks noChangeAspect="1"/>
          </p:cNvPicPr>
          <p:nvPr/>
        </p:nvPicPr>
        <p:blipFill>
          <a:blip r:embed="rId2"/>
          <a:stretch>
            <a:fillRect/>
          </a:stretch>
        </p:blipFill>
        <p:spPr>
          <a:xfrm>
            <a:off x="8132063" y="1901495"/>
            <a:ext cx="3474720" cy="3327044"/>
          </a:xfrm>
          <a:prstGeom prst="rect">
            <a:avLst/>
          </a:prstGeom>
          <a:noFill/>
        </p:spPr>
      </p:pic>
      <p:sp>
        <p:nvSpPr>
          <p:cNvPr id="15" name="Text Placeholder 3">
            <a:extLst>
              <a:ext uri="{FF2B5EF4-FFF2-40B4-BE49-F238E27FC236}">
                <a16:creationId xmlns:a16="http://schemas.microsoft.com/office/drawing/2014/main" id="{6EA1256C-143A-4519-9F1B-67BA30FADBB2}"/>
              </a:ext>
            </a:extLst>
          </p:cNvPr>
          <p:cNvSpPr>
            <a:spLocks noGrp="1"/>
          </p:cNvSpPr>
          <p:nvPr>
            <p:ph type="body" sz="quarter" idx="17"/>
          </p:nvPr>
        </p:nvSpPr>
        <p:spPr>
          <a:xfrm>
            <a:off x="4358640" y="5689600"/>
            <a:ext cx="3475037" cy="307777"/>
          </a:xfrm>
        </p:spPr>
        <p:txBody>
          <a:bodyPr/>
          <a:lstStyle/>
          <a:p>
            <a:r>
              <a:rPr lang="en-US" dirty="0"/>
              <a:t>demodb_2</a:t>
            </a:r>
          </a:p>
        </p:txBody>
      </p:sp>
      <p:pic>
        <p:nvPicPr>
          <p:cNvPr id="6" name="Picture 5">
            <a:extLst>
              <a:ext uri="{FF2B5EF4-FFF2-40B4-BE49-F238E27FC236}">
                <a16:creationId xmlns:a16="http://schemas.microsoft.com/office/drawing/2014/main" id="{F3D026AB-FA79-4748-8B85-3C56B99988B8}"/>
              </a:ext>
            </a:extLst>
          </p:cNvPr>
          <p:cNvPicPr>
            <a:picLocks noChangeAspect="1"/>
          </p:cNvPicPr>
          <p:nvPr/>
        </p:nvPicPr>
        <p:blipFill>
          <a:blip r:embed="rId3"/>
          <a:stretch>
            <a:fillRect/>
          </a:stretch>
        </p:blipFill>
        <p:spPr>
          <a:xfrm>
            <a:off x="735044" y="1905839"/>
            <a:ext cx="3474720" cy="3318357"/>
          </a:xfrm>
          <a:prstGeom prst="rect">
            <a:avLst/>
          </a:prstGeom>
          <a:noFill/>
        </p:spPr>
      </p:pic>
      <p:sp>
        <p:nvSpPr>
          <p:cNvPr id="17" name="Text Placeholder 5">
            <a:extLst>
              <a:ext uri="{FF2B5EF4-FFF2-40B4-BE49-F238E27FC236}">
                <a16:creationId xmlns:a16="http://schemas.microsoft.com/office/drawing/2014/main" id="{C2F73577-432D-426D-A43A-542C424FC8B9}"/>
              </a:ext>
            </a:extLst>
          </p:cNvPr>
          <p:cNvSpPr>
            <a:spLocks noGrp="1"/>
          </p:cNvSpPr>
          <p:nvPr>
            <p:ph type="body" sz="quarter" idx="18"/>
          </p:nvPr>
        </p:nvSpPr>
        <p:spPr>
          <a:xfrm>
            <a:off x="8134351" y="5689600"/>
            <a:ext cx="3475037" cy="307777"/>
          </a:xfrm>
        </p:spPr>
        <p:txBody>
          <a:bodyPr/>
          <a:lstStyle/>
          <a:p>
            <a:r>
              <a:rPr lang="en-US" dirty="0"/>
              <a:t>demodb_3</a:t>
            </a:r>
          </a:p>
        </p:txBody>
      </p:sp>
      <p:pic>
        <p:nvPicPr>
          <p:cNvPr id="7" name="Picture 6">
            <a:extLst>
              <a:ext uri="{FF2B5EF4-FFF2-40B4-BE49-F238E27FC236}">
                <a16:creationId xmlns:a16="http://schemas.microsoft.com/office/drawing/2014/main" id="{32237A26-20F0-4AEF-81F0-52196B5D6804}"/>
              </a:ext>
            </a:extLst>
          </p:cNvPr>
          <p:cNvPicPr>
            <a:picLocks noChangeAspect="1"/>
          </p:cNvPicPr>
          <p:nvPr/>
        </p:nvPicPr>
        <p:blipFill>
          <a:blip r:embed="rId4"/>
          <a:stretch>
            <a:fillRect/>
          </a:stretch>
        </p:blipFill>
        <p:spPr>
          <a:xfrm>
            <a:off x="4312684" y="1906548"/>
            <a:ext cx="3716459" cy="3316939"/>
          </a:xfrm>
          <a:prstGeom prst="rect">
            <a:avLst/>
          </a:prstGeom>
          <a:noFill/>
        </p:spPr>
      </p:pic>
      <p:sp>
        <p:nvSpPr>
          <p:cNvPr id="2" name="Title 1">
            <a:extLst>
              <a:ext uri="{FF2B5EF4-FFF2-40B4-BE49-F238E27FC236}">
                <a16:creationId xmlns:a16="http://schemas.microsoft.com/office/drawing/2014/main" id="{19398415-B987-40B2-A07A-3947D1A8D274}"/>
              </a:ext>
            </a:extLst>
          </p:cNvPr>
          <p:cNvSpPr>
            <a:spLocks noGrp="1"/>
          </p:cNvSpPr>
          <p:nvPr>
            <p:ph type="title"/>
          </p:nvPr>
        </p:nvSpPr>
        <p:spPr>
          <a:xfrm>
            <a:off x="588263" y="457200"/>
            <a:ext cx="11018520" cy="983234"/>
          </a:xfrm>
          <a:prstGeom prst="rect">
            <a:avLst/>
          </a:prstGeom>
        </p:spPr>
        <p:txBody>
          <a:bodyPr wrap="square" anchor="t">
            <a:normAutofit/>
          </a:bodyPr>
          <a:lstStyle/>
          <a:p>
            <a:r>
              <a:rPr lang="en-US" dirty="0"/>
              <a:t>Verify data in restored server data is good</a:t>
            </a:r>
          </a:p>
        </p:txBody>
      </p:sp>
      <p:sp>
        <p:nvSpPr>
          <p:cNvPr id="9" name="TextBox 8">
            <a:extLst>
              <a:ext uri="{FF2B5EF4-FFF2-40B4-BE49-F238E27FC236}">
                <a16:creationId xmlns:a16="http://schemas.microsoft.com/office/drawing/2014/main" id="{2B28DA0B-81BA-48BA-9385-54CE4D64C0EE}"/>
              </a:ext>
            </a:extLst>
          </p:cNvPr>
          <p:cNvSpPr txBox="1"/>
          <p:nvPr/>
        </p:nvSpPr>
        <p:spPr>
          <a:xfrm>
            <a:off x="582613" y="1326027"/>
            <a:ext cx="4483100"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Server: </a:t>
            </a:r>
            <a:r>
              <a:rPr lang="en-US" sz="2000" dirty="0" err="1">
                <a:gradFill>
                  <a:gsLst>
                    <a:gs pos="2917">
                      <a:schemeClr val="tx1"/>
                    </a:gs>
                    <a:gs pos="30000">
                      <a:schemeClr val="tx1"/>
                    </a:gs>
                  </a:gsLst>
                  <a:lin ang="5400000" scaled="0"/>
                </a:gradFill>
              </a:rPr>
              <a:t>mypostgresserver</a:t>
            </a:r>
            <a:r>
              <a:rPr lang="en-US" sz="2000" dirty="0">
                <a:gradFill>
                  <a:gsLst>
                    <a:gs pos="2917">
                      <a:schemeClr val="tx1"/>
                    </a:gs>
                    <a:gs pos="30000">
                      <a:schemeClr val="tx1"/>
                    </a:gs>
                  </a:gsLst>
                  <a:lin ang="5400000" scaled="0"/>
                </a:gradFill>
              </a:rPr>
              <a:t>-restored</a:t>
            </a:r>
          </a:p>
        </p:txBody>
      </p:sp>
    </p:spTree>
    <p:extLst>
      <p:ext uri="{BB962C8B-B14F-4D97-AF65-F5344CB8AC3E}">
        <p14:creationId xmlns:p14="http://schemas.microsoft.com/office/powerpoint/2010/main" val="191329209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A76248-D61D-47C5-A469-D03C1AF30C55}"/>
              </a:ext>
            </a:extLst>
          </p:cNvPr>
          <p:cNvSpPr>
            <a:spLocks noGrp="1"/>
          </p:cNvSpPr>
          <p:nvPr>
            <p:ph type="title"/>
          </p:nvPr>
        </p:nvSpPr>
        <p:spPr/>
        <p:txBody>
          <a:bodyPr/>
          <a:lstStyle/>
          <a:p>
            <a:r>
              <a:rPr lang="en-US" dirty="0"/>
              <a:t>Restore the inventory2 table to demodb_2</a:t>
            </a:r>
          </a:p>
        </p:txBody>
      </p:sp>
      <p:sp>
        <p:nvSpPr>
          <p:cNvPr id="10" name="Content Placeholder 9">
            <a:extLst>
              <a:ext uri="{FF2B5EF4-FFF2-40B4-BE49-F238E27FC236}">
                <a16:creationId xmlns:a16="http://schemas.microsoft.com/office/drawing/2014/main" id="{E6EB96AB-93FC-43A5-A776-C5A0C3350EFA}"/>
              </a:ext>
            </a:extLst>
          </p:cNvPr>
          <p:cNvSpPr>
            <a:spLocks noGrp="1"/>
          </p:cNvSpPr>
          <p:nvPr>
            <p:ph sz="quarter" idx="10"/>
          </p:nvPr>
        </p:nvSpPr>
        <p:spPr>
          <a:xfrm>
            <a:off x="519075" y="1293952"/>
            <a:ext cx="11018838" cy="2262158"/>
          </a:xfrm>
        </p:spPr>
        <p:txBody>
          <a:bodyPr/>
          <a:lstStyle/>
          <a:p>
            <a:r>
              <a:rPr lang="en-US" sz="1800" dirty="0"/>
              <a:t>Export the inventory2 table from demodb_2 database from </a:t>
            </a:r>
            <a:r>
              <a:rPr lang="en-US" sz="1800" dirty="0" err="1"/>
              <a:t>mypostgresserver</a:t>
            </a:r>
            <a:r>
              <a:rPr lang="en-US" sz="1800" dirty="0"/>
              <a:t>-restored server</a:t>
            </a:r>
          </a:p>
          <a:p>
            <a:pPr lvl="1"/>
            <a:r>
              <a:rPr lang="en-US" sz="1400" dirty="0" err="1">
                <a:latin typeface="Courier New" panose="02070309020205020404" pitchFamily="49" charset="0"/>
                <a:cs typeface="Courier New" panose="02070309020205020404" pitchFamily="49" charset="0"/>
              </a:rPr>
              <a:t>pg_dump</a:t>
            </a:r>
            <a:r>
              <a:rPr lang="en-US" sz="1400" dirty="0">
                <a:latin typeface="Courier New" panose="02070309020205020404" pitchFamily="49" charset="0"/>
                <a:cs typeface="Courier New" panose="02070309020205020404" pitchFamily="49" charset="0"/>
              </a:rPr>
              <a:t> --host=mypostgresserver-restored.postgres.database.azure.com --username=</a:t>
            </a:r>
            <a:r>
              <a:rPr lang="en-US" sz="1400" dirty="0" err="1">
                <a:latin typeface="Courier New" panose="02070309020205020404" pitchFamily="49" charset="0"/>
                <a:cs typeface="Courier New" panose="02070309020205020404" pitchFamily="49" charset="0"/>
              </a:rPr>
              <a:t>sridhar@mypostgresserver-restored</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dbname</a:t>
            </a:r>
            <a:r>
              <a:rPr lang="en-US" sz="1400" dirty="0">
                <a:latin typeface="Courier New" panose="02070309020205020404" pitchFamily="49" charset="0"/>
                <a:cs typeface="Courier New" panose="02070309020205020404" pitchFamily="49" charset="0"/>
              </a:rPr>
              <a:t>=demodb_2 --file=demodb_2.sql --table=inventory2;</a:t>
            </a:r>
          </a:p>
          <a:p>
            <a:r>
              <a:rPr lang="en-US" sz="1800" dirty="0"/>
              <a:t>Drop the table “inventory1” from </a:t>
            </a:r>
            <a:r>
              <a:rPr lang="en-US" sz="1800" dirty="0" err="1"/>
              <a:t>mypostgresserver</a:t>
            </a:r>
            <a:r>
              <a:rPr lang="en-US" sz="1800" dirty="0"/>
              <a:t> server</a:t>
            </a:r>
          </a:p>
          <a:p>
            <a:pPr lvl="1"/>
            <a:r>
              <a:rPr lang="en-US" sz="1400" dirty="0">
                <a:latin typeface="Courier New" panose="02070309020205020404" pitchFamily="49" charset="0"/>
                <a:cs typeface="Courier New" panose="02070309020205020404" pitchFamily="49" charset="0"/>
              </a:rPr>
              <a:t>drop inventory2 from demodb_2</a:t>
            </a:r>
          </a:p>
          <a:p>
            <a:r>
              <a:rPr lang="en-US" sz="1800" dirty="0"/>
              <a:t>Import the inventory2 table to original server</a:t>
            </a:r>
          </a:p>
          <a:p>
            <a:pPr lvl="1"/>
            <a:r>
              <a:rPr lang="en-US" sz="1100" dirty="0" err="1">
                <a:latin typeface="Courier New" panose="02070309020205020404" pitchFamily="49" charset="0"/>
                <a:cs typeface="Courier New" panose="02070309020205020404" pitchFamily="49" charset="0"/>
              </a:rPr>
              <a:t>psql</a:t>
            </a:r>
            <a:r>
              <a:rPr lang="en-US" sz="1100" dirty="0">
                <a:latin typeface="Courier New" panose="02070309020205020404" pitchFamily="49" charset="0"/>
                <a:cs typeface="Courier New" panose="02070309020205020404" pitchFamily="49" charset="0"/>
              </a:rPr>
              <a:t> --file=demodb_2.sql --host=mypostgresserver.database.windows.net --port=5432 --username=</a:t>
            </a:r>
            <a:r>
              <a:rPr lang="en-US" sz="1100" dirty="0" err="1">
                <a:latin typeface="Courier New" panose="02070309020205020404" pitchFamily="49" charset="0"/>
                <a:cs typeface="Courier New" panose="02070309020205020404" pitchFamily="49" charset="0"/>
              </a:rPr>
              <a:t>sridhar@mypostgresserver</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dbname</a:t>
            </a:r>
            <a:r>
              <a:rPr lang="en-US" sz="1100" dirty="0">
                <a:latin typeface="Courier New" panose="02070309020205020404" pitchFamily="49" charset="0"/>
                <a:cs typeface="Courier New" panose="02070309020205020404" pitchFamily="49" charset="0"/>
              </a:rPr>
              <a:t>=demodb_2 --table=inventory2;</a:t>
            </a:r>
          </a:p>
        </p:txBody>
      </p:sp>
      <p:pic>
        <p:nvPicPr>
          <p:cNvPr id="11" name="Picture 10">
            <a:extLst>
              <a:ext uri="{FF2B5EF4-FFF2-40B4-BE49-F238E27FC236}">
                <a16:creationId xmlns:a16="http://schemas.microsoft.com/office/drawing/2014/main" id="{62C5AABF-8288-482C-A360-C5DF7256ACE9}"/>
              </a:ext>
            </a:extLst>
          </p:cNvPr>
          <p:cNvPicPr>
            <a:picLocks noChangeAspect="1"/>
          </p:cNvPicPr>
          <p:nvPr/>
        </p:nvPicPr>
        <p:blipFill>
          <a:blip r:embed="rId2"/>
          <a:stretch>
            <a:fillRect/>
          </a:stretch>
        </p:blipFill>
        <p:spPr>
          <a:xfrm>
            <a:off x="586581" y="3808637"/>
            <a:ext cx="9528078" cy="2592163"/>
          </a:xfrm>
          <a:prstGeom prst="rect">
            <a:avLst/>
          </a:prstGeom>
        </p:spPr>
      </p:pic>
    </p:spTree>
    <p:extLst>
      <p:ext uri="{BB962C8B-B14F-4D97-AF65-F5344CB8AC3E}">
        <p14:creationId xmlns:p14="http://schemas.microsoft.com/office/powerpoint/2010/main" val="308049126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CC0A-CBFE-4BDD-B583-AAFB57C6B28C}"/>
              </a:ext>
            </a:extLst>
          </p:cNvPr>
          <p:cNvSpPr>
            <a:spLocks noGrp="1"/>
          </p:cNvSpPr>
          <p:nvPr>
            <p:ph type="title"/>
          </p:nvPr>
        </p:nvSpPr>
        <p:spPr/>
        <p:txBody>
          <a:bodyPr/>
          <a:lstStyle/>
          <a:p>
            <a:r>
              <a:rPr lang="en-US" dirty="0"/>
              <a:t>Restore the demodb_3 database</a:t>
            </a:r>
          </a:p>
        </p:txBody>
      </p:sp>
      <p:sp>
        <p:nvSpPr>
          <p:cNvPr id="3" name="Content Placeholder 2">
            <a:extLst>
              <a:ext uri="{FF2B5EF4-FFF2-40B4-BE49-F238E27FC236}">
                <a16:creationId xmlns:a16="http://schemas.microsoft.com/office/drawing/2014/main" id="{22460AFA-80D6-4989-A43E-24A7818D254A}"/>
              </a:ext>
            </a:extLst>
          </p:cNvPr>
          <p:cNvSpPr>
            <a:spLocks noGrp="1"/>
          </p:cNvSpPr>
          <p:nvPr>
            <p:ph sz="quarter" idx="10"/>
          </p:nvPr>
        </p:nvSpPr>
        <p:spPr>
          <a:xfrm>
            <a:off x="586581" y="1318499"/>
            <a:ext cx="11018838" cy="2425279"/>
          </a:xfrm>
        </p:spPr>
        <p:txBody>
          <a:bodyPr/>
          <a:lstStyle/>
          <a:p>
            <a:r>
              <a:rPr lang="en-US" sz="2000" dirty="0"/>
              <a:t>Export the demodb_3 database from </a:t>
            </a:r>
            <a:r>
              <a:rPr lang="en-US" sz="2000" dirty="0" err="1"/>
              <a:t>mypostgresserver</a:t>
            </a:r>
            <a:r>
              <a:rPr lang="en-US" sz="2000" dirty="0"/>
              <a:t>-restored server</a:t>
            </a:r>
          </a:p>
          <a:p>
            <a:pPr lvl="1"/>
            <a:r>
              <a:rPr lang="en-US" sz="1600" dirty="0" err="1"/>
              <a:t>pg_dump</a:t>
            </a:r>
            <a:r>
              <a:rPr lang="en-US" sz="1600" dirty="0"/>
              <a:t> --host=mypostgresserver-restored.postgres.database.azure.com --username=</a:t>
            </a:r>
            <a:r>
              <a:rPr lang="en-US" sz="1600" dirty="0" err="1"/>
              <a:t>sridhar@mypostgresserver-restored</a:t>
            </a:r>
            <a:r>
              <a:rPr lang="en-US" sz="1600" dirty="0"/>
              <a:t> --</a:t>
            </a:r>
            <a:r>
              <a:rPr lang="en-US" sz="1600" dirty="0" err="1"/>
              <a:t>dbname</a:t>
            </a:r>
            <a:r>
              <a:rPr lang="en-US" sz="1600" dirty="0"/>
              <a:t>=demodb_3 --file=demodb_3.sql;</a:t>
            </a:r>
          </a:p>
          <a:p>
            <a:r>
              <a:rPr lang="en-US" sz="2000" dirty="0"/>
              <a:t>Create an empty database demodb_3 in </a:t>
            </a:r>
            <a:r>
              <a:rPr lang="en-US" sz="2000" dirty="0" err="1"/>
              <a:t>mypostgresserver</a:t>
            </a:r>
            <a:endParaRPr lang="en-US" sz="2000" dirty="0"/>
          </a:p>
          <a:p>
            <a:pPr lvl="1"/>
            <a:r>
              <a:rPr lang="en-US" sz="1600" dirty="0"/>
              <a:t>create database demodb_3;</a:t>
            </a:r>
          </a:p>
          <a:p>
            <a:r>
              <a:rPr lang="en-US" sz="2000" dirty="0"/>
              <a:t>Import the demodb_3 to </a:t>
            </a:r>
            <a:r>
              <a:rPr lang="en-US" sz="2000" dirty="0" err="1"/>
              <a:t>mypostgresserver</a:t>
            </a:r>
            <a:r>
              <a:rPr lang="en-US" sz="2000" dirty="0"/>
              <a:t> server</a:t>
            </a:r>
          </a:p>
          <a:p>
            <a:pPr lvl="1"/>
            <a:r>
              <a:rPr lang="en-US" sz="1600" dirty="0" err="1"/>
              <a:t>psql</a:t>
            </a:r>
            <a:r>
              <a:rPr lang="en-US" sz="1600" dirty="0"/>
              <a:t> --file=demodb_3.sql --host=mypostgresserver.database.windows.net --port=5432 --username=</a:t>
            </a:r>
            <a:r>
              <a:rPr lang="en-US" sz="1600" dirty="0" err="1"/>
              <a:t>sridhar@mypostgresserver</a:t>
            </a:r>
            <a:r>
              <a:rPr lang="en-US" sz="1600" dirty="0"/>
              <a:t> --</a:t>
            </a:r>
            <a:r>
              <a:rPr lang="en-US" sz="1600" dirty="0" err="1"/>
              <a:t>dbname</a:t>
            </a:r>
            <a:r>
              <a:rPr lang="en-US" sz="1600" dirty="0"/>
              <a:t>=demodb_3;</a:t>
            </a:r>
          </a:p>
        </p:txBody>
      </p:sp>
      <p:pic>
        <p:nvPicPr>
          <p:cNvPr id="5" name="Picture 4">
            <a:extLst>
              <a:ext uri="{FF2B5EF4-FFF2-40B4-BE49-F238E27FC236}">
                <a16:creationId xmlns:a16="http://schemas.microsoft.com/office/drawing/2014/main" id="{78000960-27DB-4DEF-A7BB-E8013BD237BA}"/>
              </a:ext>
            </a:extLst>
          </p:cNvPr>
          <p:cNvPicPr>
            <a:picLocks noChangeAspect="1"/>
          </p:cNvPicPr>
          <p:nvPr/>
        </p:nvPicPr>
        <p:blipFill>
          <a:blip r:embed="rId2"/>
          <a:stretch>
            <a:fillRect/>
          </a:stretch>
        </p:blipFill>
        <p:spPr>
          <a:xfrm>
            <a:off x="586581" y="3952171"/>
            <a:ext cx="10242906" cy="2497723"/>
          </a:xfrm>
          <a:prstGeom prst="rect">
            <a:avLst/>
          </a:prstGeom>
        </p:spPr>
      </p:pic>
    </p:spTree>
    <p:extLst>
      <p:ext uri="{BB962C8B-B14F-4D97-AF65-F5344CB8AC3E}">
        <p14:creationId xmlns:p14="http://schemas.microsoft.com/office/powerpoint/2010/main" val="24450644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CC983-296E-423E-AC26-A7CFD01C3232}"/>
              </a:ext>
            </a:extLst>
          </p:cNvPr>
          <p:cNvSpPr>
            <a:spLocks noGrp="1"/>
          </p:cNvSpPr>
          <p:nvPr>
            <p:ph type="title"/>
          </p:nvPr>
        </p:nvSpPr>
        <p:spPr/>
        <p:txBody>
          <a:bodyPr/>
          <a:lstStyle/>
          <a:p>
            <a:r>
              <a:rPr lang="en-US" dirty="0"/>
              <a:t>Verify the data on </a:t>
            </a:r>
            <a:r>
              <a:rPr lang="en-US" dirty="0" err="1"/>
              <a:t>mypostgresserver</a:t>
            </a:r>
            <a:r>
              <a:rPr lang="en-US" dirty="0"/>
              <a:t> after restore</a:t>
            </a:r>
          </a:p>
        </p:txBody>
      </p:sp>
      <p:pic>
        <p:nvPicPr>
          <p:cNvPr id="4" name="Picture 3">
            <a:extLst>
              <a:ext uri="{FF2B5EF4-FFF2-40B4-BE49-F238E27FC236}">
                <a16:creationId xmlns:a16="http://schemas.microsoft.com/office/drawing/2014/main" id="{A817A926-D8D4-46CC-B5D2-859142E87CF1}"/>
              </a:ext>
            </a:extLst>
          </p:cNvPr>
          <p:cNvPicPr>
            <a:picLocks noChangeAspect="1"/>
          </p:cNvPicPr>
          <p:nvPr/>
        </p:nvPicPr>
        <p:blipFill>
          <a:blip r:embed="rId2"/>
          <a:stretch>
            <a:fillRect/>
          </a:stretch>
        </p:blipFill>
        <p:spPr>
          <a:xfrm>
            <a:off x="1527281" y="1698124"/>
            <a:ext cx="4669765" cy="3992109"/>
          </a:xfrm>
          <a:prstGeom prst="rect">
            <a:avLst/>
          </a:prstGeom>
        </p:spPr>
      </p:pic>
      <p:pic>
        <p:nvPicPr>
          <p:cNvPr id="5" name="Picture 4">
            <a:extLst>
              <a:ext uri="{FF2B5EF4-FFF2-40B4-BE49-F238E27FC236}">
                <a16:creationId xmlns:a16="http://schemas.microsoft.com/office/drawing/2014/main" id="{1206DF92-D52A-470D-B8A1-7CB371661637}"/>
              </a:ext>
            </a:extLst>
          </p:cNvPr>
          <p:cNvPicPr>
            <a:picLocks noChangeAspect="1"/>
          </p:cNvPicPr>
          <p:nvPr/>
        </p:nvPicPr>
        <p:blipFill>
          <a:blip r:embed="rId3"/>
          <a:stretch>
            <a:fillRect/>
          </a:stretch>
        </p:blipFill>
        <p:spPr>
          <a:xfrm>
            <a:off x="6694678" y="1698123"/>
            <a:ext cx="4268185" cy="3992109"/>
          </a:xfrm>
          <a:prstGeom prst="rect">
            <a:avLst/>
          </a:prstGeom>
        </p:spPr>
      </p:pic>
      <p:sp>
        <p:nvSpPr>
          <p:cNvPr id="6" name="Text Placeholder 3">
            <a:extLst>
              <a:ext uri="{FF2B5EF4-FFF2-40B4-BE49-F238E27FC236}">
                <a16:creationId xmlns:a16="http://schemas.microsoft.com/office/drawing/2014/main" id="{219978CC-15BF-4FF5-9D7A-D21D72874E4F}"/>
              </a:ext>
            </a:extLst>
          </p:cNvPr>
          <p:cNvSpPr txBox="1">
            <a:spLocks/>
          </p:cNvSpPr>
          <p:nvPr/>
        </p:nvSpPr>
        <p:spPr>
          <a:xfrm>
            <a:off x="2124644" y="5981408"/>
            <a:ext cx="3475037" cy="509828"/>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demodb_2</a:t>
            </a:r>
          </a:p>
        </p:txBody>
      </p:sp>
      <p:sp>
        <p:nvSpPr>
          <p:cNvPr id="7" name="Text Placeholder 5">
            <a:extLst>
              <a:ext uri="{FF2B5EF4-FFF2-40B4-BE49-F238E27FC236}">
                <a16:creationId xmlns:a16="http://schemas.microsoft.com/office/drawing/2014/main" id="{C0E9D11A-1740-4F4A-BDD6-E8D38AC88534}"/>
              </a:ext>
            </a:extLst>
          </p:cNvPr>
          <p:cNvSpPr txBox="1">
            <a:spLocks/>
          </p:cNvSpPr>
          <p:nvPr/>
        </p:nvSpPr>
        <p:spPr>
          <a:xfrm>
            <a:off x="7091251" y="5937238"/>
            <a:ext cx="3475037" cy="553998"/>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demodb_3</a:t>
            </a:r>
          </a:p>
        </p:txBody>
      </p:sp>
    </p:spTree>
    <p:extLst>
      <p:ext uri="{BB962C8B-B14F-4D97-AF65-F5344CB8AC3E}">
        <p14:creationId xmlns:p14="http://schemas.microsoft.com/office/powerpoint/2010/main" val="29534186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F3A31E-6C96-4623-95CE-157BC162C0D4}"/>
              </a:ext>
            </a:extLst>
          </p:cNvPr>
          <p:cNvSpPr>
            <a:spLocks noGrp="1"/>
          </p:cNvSpPr>
          <p:nvPr>
            <p:ph type="title"/>
          </p:nvPr>
        </p:nvSpPr>
        <p:spPr>
          <a:xfrm>
            <a:off x="585216" y="3035808"/>
            <a:ext cx="9144000" cy="498598"/>
          </a:xfrm>
          <a:prstGeom prst="rect">
            <a:avLst/>
          </a:prstGeom>
          <a:noFill/>
        </p:spPr>
        <p:txBody>
          <a:bodyPr wrap="square" anchor="b">
            <a:normAutofit fontScale="90000"/>
          </a:bodyPr>
          <a:lstStyle/>
          <a:p>
            <a:r>
              <a:rPr lang="en-US" sz="2000" dirty="0"/>
              <a:t>Single server backup and restore</a:t>
            </a:r>
            <a:br>
              <a:rPr lang="en-US" sz="2000" dirty="0"/>
            </a:br>
            <a:r>
              <a:rPr lang="en-US" sz="2000" dirty="0"/>
              <a:t>using “Locally Redundant” backup option</a:t>
            </a:r>
          </a:p>
        </p:txBody>
      </p:sp>
    </p:spTree>
    <p:extLst>
      <p:ext uri="{BB962C8B-B14F-4D97-AF65-F5344CB8AC3E}">
        <p14:creationId xmlns:p14="http://schemas.microsoft.com/office/powerpoint/2010/main" val="366574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F3A31E-6C96-4623-95CE-157BC162C0D4}"/>
              </a:ext>
            </a:extLst>
          </p:cNvPr>
          <p:cNvSpPr>
            <a:spLocks noGrp="1"/>
          </p:cNvSpPr>
          <p:nvPr>
            <p:ph type="title"/>
          </p:nvPr>
        </p:nvSpPr>
        <p:spPr>
          <a:xfrm>
            <a:off x="585216" y="3035808"/>
            <a:ext cx="9144000" cy="498598"/>
          </a:xfrm>
          <a:prstGeom prst="rect">
            <a:avLst/>
          </a:prstGeom>
          <a:noFill/>
        </p:spPr>
        <p:txBody>
          <a:bodyPr wrap="square" anchor="b">
            <a:normAutofit fontScale="90000"/>
          </a:bodyPr>
          <a:lstStyle/>
          <a:p>
            <a:r>
              <a:rPr lang="en-US" sz="2000" dirty="0"/>
              <a:t>Single server backup and restore</a:t>
            </a:r>
            <a:br>
              <a:rPr lang="en-US" sz="2000" dirty="0"/>
            </a:br>
            <a:r>
              <a:rPr lang="en-US" sz="2000" dirty="0"/>
              <a:t>using “Geo Redundant” backup option</a:t>
            </a:r>
          </a:p>
        </p:txBody>
      </p:sp>
    </p:spTree>
    <p:extLst>
      <p:ext uri="{BB962C8B-B14F-4D97-AF65-F5344CB8AC3E}">
        <p14:creationId xmlns:p14="http://schemas.microsoft.com/office/powerpoint/2010/main" val="71125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F678E9-13BC-4AE1-8AE5-5DB46488E581}"/>
              </a:ext>
            </a:extLst>
          </p:cNvPr>
          <p:cNvPicPr>
            <a:picLocks noChangeAspect="1"/>
          </p:cNvPicPr>
          <p:nvPr/>
        </p:nvPicPr>
        <p:blipFill>
          <a:blip r:embed="rId2"/>
          <a:stretch>
            <a:fillRect/>
          </a:stretch>
        </p:blipFill>
        <p:spPr>
          <a:xfrm>
            <a:off x="6678440" y="1324834"/>
            <a:ext cx="4794463" cy="4979167"/>
          </a:xfrm>
          <a:prstGeom prst="rect">
            <a:avLst/>
          </a:prstGeom>
        </p:spPr>
      </p:pic>
      <p:sp>
        <p:nvSpPr>
          <p:cNvPr id="2" name="Title 1">
            <a:extLst>
              <a:ext uri="{FF2B5EF4-FFF2-40B4-BE49-F238E27FC236}">
                <a16:creationId xmlns:a16="http://schemas.microsoft.com/office/drawing/2014/main" id="{E1B9D325-826E-4708-A87C-BD3DA3185BD9}"/>
              </a:ext>
            </a:extLst>
          </p:cNvPr>
          <p:cNvSpPr>
            <a:spLocks noGrp="1"/>
          </p:cNvSpPr>
          <p:nvPr>
            <p:ph type="title"/>
          </p:nvPr>
        </p:nvSpPr>
        <p:spPr/>
        <p:txBody>
          <a:bodyPr/>
          <a:lstStyle/>
          <a:p>
            <a:r>
              <a:rPr lang="en-US" dirty="0"/>
              <a:t>Pick the locally redundant server option</a:t>
            </a:r>
          </a:p>
        </p:txBody>
      </p:sp>
      <p:pic>
        <p:nvPicPr>
          <p:cNvPr id="5" name="Picture 4">
            <a:extLst>
              <a:ext uri="{FF2B5EF4-FFF2-40B4-BE49-F238E27FC236}">
                <a16:creationId xmlns:a16="http://schemas.microsoft.com/office/drawing/2014/main" id="{909988A7-7644-4D3F-875D-C113729BD777}"/>
              </a:ext>
            </a:extLst>
          </p:cNvPr>
          <p:cNvPicPr>
            <a:picLocks noChangeAspect="1"/>
          </p:cNvPicPr>
          <p:nvPr/>
        </p:nvPicPr>
        <p:blipFill>
          <a:blip r:embed="rId3"/>
          <a:stretch>
            <a:fillRect/>
          </a:stretch>
        </p:blipFill>
        <p:spPr>
          <a:xfrm>
            <a:off x="588263" y="1324834"/>
            <a:ext cx="4848864" cy="4979167"/>
          </a:xfrm>
          <a:prstGeom prst="rect">
            <a:avLst/>
          </a:prstGeom>
        </p:spPr>
      </p:pic>
      <p:sp>
        <p:nvSpPr>
          <p:cNvPr id="6" name="Speech Bubble: Rectangle with Corners Rounded 5">
            <a:extLst>
              <a:ext uri="{FF2B5EF4-FFF2-40B4-BE49-F238E27FC236}">
                <a16:creationId xmlns:a16="http://schemas.microsoft.com/office/drawing/2014/main" id="{327DA069-42F7-41C4-8177-A39454321468}"/>
              </a:ext>
            </a:extLst>
          </p:cNvPr>
          <p:cNvSpPr/>
          <p:nvPr/>
        </p:nvSpPr>
        <p:spPr bwMode="auto">
          <a:xfrm>
            <a:off x="4022050" y="4680333"/>
            <a:ext cx="1254800" cy="852833"/>
          </a:xfrm>
          <a:prstGeom prst="wedgeRoundRectCallout">
            <a:avLst>
              <a:gd name="adj1" fmla="val -134184"/>
              <a:gd name="adj2" fmla="val 54774"/>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800" dirty="0">
                <a:solidFill>
                  <a:schemeClr val="tx1"/>
                </a:solidFill>
                <a:ea typeface="Segoe UI" pitchFamily="34" charset="0"/>
                <a:cs typeface="Segoe UI" pitchFamily="34" charset="0"/>
              </a:rPr>
              <a:t>Click on configure server to choose backup option</a:t>
            </a:r>
          </a:p>
        </p:txBody>
      </p:sp>
      <p:sp>
        <p:nvSpPr>
          <p:cNvPr id="8" name="Arrow: Right 7">
            <a:extLst>
              <a:ext uri="{FF2B5EF4-FFF2-40B4-BE49-F238E27FC236}">
                <a16:creationId xmlns:a16="http://schemas.microsoft.com/office/drawing/2014/main" id="{50A40CD4-39BF-4E00-8BEB-8DAE6DBBFDFD}"/>
              </a:ext>
            </a:extLst>
          </p:cNvPr>
          <p:cNvSpPr/>
          <p:nvPr/>
        </p:nvSpPr>
        <p:spPr bwMode="auto">
          <a:xfrm>
            <a:off x="5711709" y="4829750"/>
            <a:ext cx="692150" cy="553998"/>
          </a:xfrm>
          <a:prstGeom prst="right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3CF6333-87EE-4A11-9C63-1D0F864BFEA5}"/>
              </a:ext>
            </a:extLst>
          </p:cNvPr>
          <p:cNvSpPr/>
          <p:nvPr/>
        </p:nvSpPr>
        <p:spPr bwMode="auto">
          <a:xfrm>
            <a:off x="8203489" y="5383748"/>
            <a:ext cx="1174750" cy="4572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Speech Bubble: Rectangle with Corners Rounded 9">
            <a:extLst>
              <a:ext uri="{FF2B5EF4-FFF2-40B4-BE49-F238E27FC236}">
                <a16:creationId xmlns:a16="http://schemas.microsoft.com/office/drawing/2014/main" id="{92139081-84B1-4FB6-8AC3-2070A6F6D694}"/>
              </a:ext>
            </a:extLst>
          </p:cNvPr>
          <p:cNvSpPr/>
          <p:nvPr/>
        </p:nvSpPr>
        <p:spPr bwMode="auto">
          <a:xfrm>
            <a:off x="10218103" y="4759515"/>
            <a:ext cx="1254800" cy="852833"/>
          </a:xfrm>
          <a:prstGeom prst="wedgeRoundRectCallout">
            <a:avLst>
              <a:gd name="adj1" fmla="val -134184"/>
              <a:gd name="adj2" fmla="val 54774"/>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800" dirty="0">
                <a:solidFill>
                  <a:schemeClr val="tx1"/>
                </a:solidFill>
                <a:ea typeface="Segoe UI" pitchFamily="34" charset="0"/>
                <a:cs typeface="Segoe UI" pitchFamily="34" charset="0"/>
              </a:rPr>
              <a:t>Cannot be changed once server is created</a:t>
            </a:r>
          </a:p>
        </p:txBody>
      </p:sp>
    </p:spTree>
    <p:extLst>
      <p:ext uri="{BB962C8B-B14F-4D97-AF65-F5344CB8AC3E}">
        <p14:creationId xmlns:p14="http://schemas.microsoft.com/office/powerpoint/2010/main" val="158141665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6FA65-450C-41E1-B30D-E7CE72579FFD}"/>
              </a:ext>
            </a:extLst>
          </p:cNvPr>
          <p:cNvSpPr>
            <a:spLocks noGrp="1"/>
          </p:cNvSpPr>
          <p:nvPr>
            <p:ph type="title"/>
          </p:nvPr>
        </p:nvSpPr>
        <p:spPr/>
        <p:txBody>
          <a:bodyPr/>
          <a:lstStyle/>
          <a:p>
            <a:r>
              <a:rPr lang="en-US" dirty="0"/>
              <a:t>Restore the server to a point-in-time</a:t>
            </a:r>
          </a:p>
        </p:txBody>
      </p:sp>
      <p:sp>
        <p:nvSpPr>
          <p:cNvPr id="3" name="Content Placeholder 2">
            <a:extLst>
              <a:ext uri="{FF2B5EF4-FFF2-40B4-BE49-F238E27FC236}">
                <a16:creationId xmlns:a16="http://schemas.microsoft.com/office/drawing/2014/main" id="{1D76F383-5895-4C8D-89FA-3FFBCE481E10}"/>
              </a:ext>
            </a:extLst>
          </p:cNvPr>
          <p:cNvSpPr>
            <a:spLocks noGrp="1"/>
          </p:cNvSpPr>
          <p:nvPr>
            <p:ph sz="quarter" idx="10"/>
          </p:nvPr>
        </p:nvSpPr>
        <p:spPr>
          <a:xfrm>
            <a:off x="584200" y="1435100"/>
            <a:ext cx="11018838" cy="2862322"/>
          </a:xfrm>
        </p:spPr>
        <p:txBody>
          <a:bodyPr/>
          <a:lstStyle/>
          <a:p>
            <a:r>
              <a:rPr lang="en-US" sz="2400" dirty="0"/>
              <a:t>Restore the server in the same resource group as the backup</a:t>
            </a:r>
          </a:p>
          <a:p>
            <a:pPr lvl="1"/>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postgres</a:t>
            </a:r>
            <a:r>
              <a:rPr lang="en-US" sz="1800" dirty="0">
                <a:latin typeface="Courier New" panose="02070309020205020404" pitchFamily="49" charset="0"/>
                <a:cs typeface="Courier New" panose="02070309020205020404" pitchFamily="49" charset="0"/>
              </a:rPr>
              <a:t> server </a:t>
            </a:r>
            <a:r>
              <a:rPr lang="en-US" sz="1800" dirty="0" err="1">
                <a:latin typeface="Courier New" panose="02070309020205020404" pitchFamily="49" charset="0"/>
                <a:cs typeface="Courier New" panose="02070309020205020404" pitchFamily="49" charset="0"/>
              </a:rPr>
              <a:t>georestore</a:t>
            </a:r>
            <a:r>
              <a:rPr lang="en-US" sz="1800" dirty="0">
                <a:latin typeface="Courier New" panose="02070309020205020404" pitchFamily="49" charset="0"/>
                <a:cs typeface="Courier New" panose="02070309020205020404" pitchFamily="49" charset="0"/>
              </a:rPr>
              <a:t> --resource-group demo --name </a:t>
            </a:r>
            <a:r>
              <a:rPr lang="en-US" sz="1800" dirty="0" err="1">
                <a:latin typeface="Courier New" panose="02070309020205020404" pitchFamily="49" charset="0"/>
                <a:cs typeface="Courier New" panose="02070309020205020404" pitchFamily="49" charset="0"/>
              </a:rPr>
              <a:t>mypostgresserver-georestored</a:t>
            </a:r>
            <a:r>
              <a:rPr lang="en-US" sz="1800" dirty="0">
                <a:latin typeface="Courier New" panose="02070309020205020404" pitchFamily="49" charset="0"/>
                <a:cs typeface="Courier New" panose="02070309020205020404" pitchFamily="49" charset="0"/>
              </a:rPr>
              <a:t> --source-server </a:t>
            </a:r>
            <a:r>
              <a:rPr lang="en-US" sz="1800" dirty="0" err="1">
                <a:latin typeface="Courier New" panose="02070309020205020404" pitchFamily="49" charset="0"/>
                <a:cs typeface="Courier New" panose="02070309020205020404" pitchFamily="49" charset="0"/>
              </a:rPr>
              <a:t>mypostgresserver</a:t>
            </a:r>
            <a:r>
              <a:rPr lang="en-US" sz="1800" dirty="0">
                <a:latin typeface="Courier New" panose="02070309020205020404" pitchFamily="49" charset="0"/>
                <a:cs typeface="Courier New" panose="02070309020205020404" pitchFamily="49" charset="0"/>
              </a:rPr>
              <a:t> --location </a:t>
            </a:r>
            <a:r>
              <a:rPr lang="en-US" sz="1800" dirty="0" err="1">
                <a:latin typeface="Courier New" panose="02070309020205020404" pitchFamily="49" charset="0"/>
                <a:cs typeface="Courier New" panose="02070309020205020404" pitchFamily="49" charset="0"/>
              </a:rPr>
              <a:t>eastus</a:t>
            </a:r>
            <a:endParaRPr lang="en-US" sz="1800" dirty="0">
              <a:latin typeface="Courier New" panose="02070309020205020404" pitchFamily="49" charset="0"/>
              <a:cs typeface="Courier New" panose="02070309020205020404" pitchFamily="49" charset="0"/>
            </a:endParaRPr>
          </a:p>
          <a:p>
            <a:r>
              <a:rPr lang="en-US" sz="2400" dirty="0"/>
              <a:t>Restore the server in a different resource group from the backup</a:t>
            </a:r>
          </a:p>
          <a:p>
            <a:pPr lvl="1"/>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postgres</a:t>
            </a:r>
            <a:r>
              <a:rPr lang="en-US" sz="1800" dirty="0">
                <a:latin typeface="Courier New" panose="02070309020205020404" pitchFamily="49" charset="0"/>
                <a:cs typeface="Courier New" panose="02070309020205020404" pitchFamily="49" charset="0"/>
              </a:rPr>
              <a:t> server </a:t>
            </a:r>
            <a:r>
              <a:rPr lang="en-US" sz="1800" dirty="0" err="1">
                <a:latin typeface="Courier New" panose="02070309020205020404" pitchFamily="49" charset="0"/>
                <a:cs typeface="Courier New" panose="02070309020205020404" pitchFamily="49" charset="0"/>
              </a:rPr>
              <a:t>georestore</a:t>
            </a:r>
            <a:r>
              <a:rPr lang="en-US" sz="1800" dirty="0">
                <a:latin typeface="Courier New" panose="02070309020205020404" pitchFamily="49" charset="0"/>
                <a:cs typeface="Courier New" panose="02070309020205020404" pitchFamily="49" charset="0"/>
              </a:rPr>
              <a:t> --resource-group </a:t>
            </a:r>
            <a:r>
              <a:rPr lang="en-US" sz="1800" dirty="0" err="1">
                <a:latin typeface="Courier New" panose="02070309020205020404" pitchFamily="49" charset="0"/>
                <a:cs typeface="Courier New" panose="02070309020205020404" pitchFamily="49" charset="0"/>
              </a:rPr>
              <a:t>newresourcegroup</a:t>
            </a:r>
            <a:r>
              <a:rPr lang="en-US" sz="1800" dirty="0">
                <a:latin typeface="Courier New" panose="02070309020205020404" pitchFamily="49" charset="0"/>
                <a:cs typeface="Courier New" panose="02070309020205020404" pitchFamily="49" charset="0"/>
              </a:rPr>
              <a:t> --name </a:t>
            </a:r>
            <a:r>
              <a:rPr lang="en-US" sz="1800" dirty="0" err="1">
                <a:latin typeface="Courier New" panose="02070309020205020404" pitchFamily="49" charset="0"/>
                <a:cs typeface="Courier New" panose="02070309020205020404" pitchFamily="49" charset="0"/>
              </a:rPr>
              <a:t>mypostgresserver-georestored</a:t>
            </a:r>
            <a:r>
              <a:rPr lang="en-US" sz="1800" dirty="0">
                <a:latin typeface="Courier New" panose="02070309020205020404" pitchFamily="49" charset="0"/>
                <a:cs typeface="Courier New" panose="02070309020205020404" pitchFamily="49" charset="0"/>
              </a:rPr>
              <a:t> --source-server "/subscriptions/$&lt;subscription ID&gt;/</a:t>
            </a:r>
            <a:r>
              <a:rPr lang="en-US" sz="1800" dirty="0" err="1">
                <a:latin typeface="Courier New" panose="02070309020205020404" pitchFamily="49" charset="0"/>
                <a:cs typeface="Courier New" panose="02070309020205020404" pitchFamily="49" charset="0"/>
              </a:rPr>
              <a:t>resourceGroups</a:t>
            </a:r>
            <a:r>
              <a:rPr lang="en-US" sz="1800" dirty="0">
                <a:latin typeface="Courier New" panose="02070309020205020404" pitchFamily="49" charset="0"/>
                <a:cs typeface="Courier New" panose="02070309020205020404" pitchFamily="49" charset="0"/>
              </a:rPr>
              <a:t>/$&lt;resource group ID&gt;/providers/</a:t>
            </a:r>
            <a:r>
              <a:rPr lang="en-US" sz="1800" dirty="0" err="1">
                <a:latin typeface="Courier New" panose="02070309020205020404" pitchFamily="49" charset="0"/>
                <a:cs typeface="Courier New" panose="02070309020205020404" pitchFamily="49" charset="0"/>
              </a:rPr>
              <a:t>Microsoft.DBforPostgreSQL</a:t>
            </a:r>
            <a:r>
              <a:rPr lang="en-US" sz="1800" dirty="0">
                <a:latin typeface="Courier New" panose="02070309020205020404" pitchFamily="49" charset="0"/>
                <a:cs typeface="Courier New" panose="02070309020205020404" pitchFamily="49" charset="0"/>
              </a:rPr>
              <a:t>/servers/</a:t>
            </a:r>
            <a:r>
              <a:rPr lang="en-US" sz="1800" dirty="0" err="1">
                <a:latin typeface="Courier New" panose="02070309020205020404" pitchFamily="49" charset="0"/>
                <a:cs typeface="Courier New" panose="02070309020205020404" pitchFamily="49" charset="0"/>
              </a:rPr>
              <a:t>mypostgresserver</a:t>
            </a:r>
            <a:r>
              <a:rPr lang="en-US" sz="1800" dirty="0">
                <a:latin typeface="Courier New" panose="02070309020205020404" pitchFamily="49" charset="0"/>
                <a:cs typeface="Courier New" panose="02070309020205020404" pitchFamily="49" charset="0"/>
              </a:rPr>
              <a:t>" --location </a:t>
            </a:r>
            <a:r>
              <a:rPr lang="en-US" sz="1800">
                <a:latin typeface="Courier New" panose="02070309020205020404" pitchFamily="49" charset="0"/>
                <a:cs typeface="Courier New" panose="02070309020205020404" pitchFamily="49" charset="0"/>
              </a:rPr>
              <a:t>eastus</a:t>
            </a: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119865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88972D4-988C-48FD-B5B9-3EBB155C1AE1}"/>
              </a:ext>
            </a:extLst>
          </p:cNvPr>
          <p:cNvGraphicFramePr/>
          <p:nvPr/>
        </p:nvGraphicFramePr>
        <p:xfrm>
          <a:off x="4231417" y="1865445"/>
          <a:ext cx="3729165" cy="24988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2240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49DC3-A39D-4BAF-B0AB-EBCE921A1AF2}"/>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Connecting from a terminal</a:t>
            </a:r>
          </a:p>
        </p:txBody>
      </p:sp>
      <p:pic>
        <p:nvPicPr>
          <p:cNvPr id="5" name="Picture 4">
            <a:extLst>
              <a:ext uri="{FF2B5EF4-FFF2-40B4-BE49-F238E27FC236}">
                <a16:creationId xmlns:a16="http://schemas.microsoft.com/office/drawing/2014/main" id="{13086900-9607-4640-BEF3-7F6B237E8A15}"/>
              </a:ext>
            </a:extLst>
          </p:cNvPr>
          <p:cNvPicPr>
            <a:picLocks noChangeAspect="1"/>
          </p:cNvPicPr>
          <p:nvPr/>
        </p:nvPicPr>
        <p:blipFill>
          <a:blip r:embed="rId2"/>
          <a:stretch>
            <a:fillRect/>
          </a:stretch>
        </p:blipFill>
        <p:spPr>
          <a:xfrm>
            <a:off x="1031904" y="1435100"/>
            <a:ext cx="10123430" cy="4833938"/>
          </a:xfrm>
          <a:prstGeom prst="rect">
            <a:avLst/>
          </a:prstGeom>
          <a:noFill/>
        </p:spPr>
      </p:pic>
    </p:spTree>
    <p:extLst>
      <p:ext uri="{BB962C8B-B14F-4D97-AF65-F5344CB8AC3E}">
        <p14:creationId xmlns:p14="http://schemas.microsoft.com/office/powerpoint/2010/main" val="76181652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31613-5774-42A6-8030-1839DC047B29}"/>
              </a:ext>
            </a:extLst>
          </p:cNvPr>
          <p:cNvSpPr>
            <a:spLocks noGrp="1"/>
          </p:cNvSpPr>
          <p:nvPr>
            <p:ph type="title"/>
          </p:nvPr>
        </p:nvSpPr>
        <p:spPr/>
        <p:txBody>
          <a:bodyPr/>
          <a:lstStyle/>
          <a:p>
            <a:r>
              <a:rPr lang="en-US" dirty="0"/>
              <a:t>Create an Azure DB for PostgreSQL resource</a:t>
            </a:r>
          </a:p>
        </p:txBody>
      </p:sp>
      <p:grpSp>
        <p:nvGrpSpPr>
          <p:cNvPr id="10" name="Group 9">
            <a:extLst>
              <a:ext uri="{FF2B5EF4-FFF2-40B4-BE49-F238E27FC236}">
                <a16:creationId xmlns:a16="http://schemas.microsoft.com/office/drawing/2014/main" id="{AC88498B-FA68-43D5-9F10-5D4E472BF639}"/>
              </a:ext>
            </a:extLst>
          </p:cNvPr>
          <p:cNvGrpSpPr/>
          <p:nvPr/>
        </p:nvGrpSpPr>
        <p:grpSpPr>
          <a:xfrm>
            <a:off x="588263" y="1300162"/>
            <a:ext cx="9972675" cy="5100638"/>
            <a:chOff x="588263" y="1300162"/>
            <a:chExt cx="9972675" cy="5100638"/>
          </a:xfrm>
        </p:grpSpPr>
        <p:sp>
          <p:nvSpPr>
            <p:cNvPr id="5" name="Rectangle 4">
              <a:extLst>
                <a:ext uri="{FF2B5EF4-FFF2-40B4-BE49-F238E27FC236}">
                  <a16:creationId xmlns:a16="http://schemas.microsoft.com/office/drawing/2014/main" id="{27AD708C-2206-4BC9-A044-9D3DE9015BB8}"/>
                </a:ext>
              </a:extLst>
            </p:cNvPr>
            <p:cNvSpPr/>
            <p:nvPr/>
          </p:nvSpPr>
          <p:spPr bwMode="auto">
            <a:xfrm>
              <a:off x="588263" y="1300162"/>
              <a:ext cx="9972675" cy="5100638"/>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869B3488-5496-43B0-8136-87A4B43895B4}"/>
                </a:ext>
              </a:extLst>
            </p:cNvPr>
            <p:cNvSpPr/>
            <p:nvPr/>
          </p:nvSpPr>
          <p:spPr bwMode="auto">
            <a:xfrm>
              <a:off x="588263" y="1828800"/>
              <a:ext cx="1354837" cy="25003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5BDC1ADB-4127-40F7-A1A2-DBDDEA554B4F}"/>
                </a:ext>
              </a:extLst>
            </p:cNvPr>
            <p:cNvSpPr/>
            <p:nvPr/>
          </p:nvSpPr>
          <p:spPr bwMode="auto">
            <a:xfrm>
              <a:off x="2690907" y="4586288"/>
              <a:ext cx="1673924" cy="21431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9403A677-BED8-411C-B6DB-A86551EFD006}"/>
                </a:ext>
              </a:extLst>
            </p:cNvPr>
            <p:cNvSpPr/>
            <p:nvPr/>
          </p:nvSpPr>
          <p:spPr bwMode="auto">
            <a:xfrm>
              <a:off x="5019769" y="5432822"/>
              <a:ext cx="1809656" cy="28217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789439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D325-826E-4708-A87C-BD3DA3185BD9}"/>
              </a:ext>
            </a:extLst>
          </p:cNvPr>
          <p:cNvSpPr>
            <a:spLocks noGrp="1"/>
          </p:cNvSpPr>
          <p:nvPr>
            <p:ph type="title"/>
          </p:nvPr>
        </p:nvSpPr>
        <p:spPr/>
        <p:txBody>
          <a:bodyPr/>
          <a:lstStyle/>
          <a:p>
            <a:r>
              <a:rPr lang="en-US" dirty="0"/>
              <a:t>Pick the locally redundant server option</a:t>
            </a:r>
          </a:p>
        </p:txBody>
      </p:sp>
      <p:pic>
        <p:nvPicPr>
          <p:cNvPr id="5" name="Picture 4">
            <a:extLst>
              <a:ext uri="{FF2B5EF4-FFF2-40B4-BE49-F238E27FC236}">
                <a16:creationId xmlns:a16="http://schemas.microsoft.com/office/drawing/2014/main" id="{909988A7-7644-4D3F-875D-C113729BD777}"/>
              </a:ext>
            </a:extLst>
          </p:cNvPr>
          <p:cNvPicPr>
            <a:picLocks noChangeAspect="1"/>
          </p:cNvPicPr>
          <p:nvPr/>
        </p:nvPicPr>
        <p:blipFill>
          <a:blip r:embed="rId2"/>
          <a:stretch>
            <a:fillRect/>
          </a:stretch>
        </p:blipFill>
        <p:spPr>
          <a:xfrm>
            <a:off x="588263" y="1324834"/>
            <a:ext cx="4848864" cy="4979167"/>
          </a:xfrm>
          <a:prstGeom prst="rect">
            <a:avLst/>
          </a:prstGeom>
        </p:spPr>
      </p:pic>
      <p:sp>
        <p:nvSpPr>
          <p:cNvPr id="6" name="Speech Bubble: Rectangle with Corners Rounded 5">
            <a:extLst>
              <a:ext uri="{FF2B5EF4-FFF2-40B4-BE49-F238E27FC236}">
                <a16:creationId xmlns:a16="http://schemas.microsoft.com/office/drawing/2014/main" id="{327DA069-42F7-41C4-8177-A39454321468}"/>
              </a:ext>
            </a:extLst>
          </p:cNvPr>
          <p:cNvSpPr/>
          <p:nvPr/>
        </p:nvSpPr>
        <p:spPr bwMode="auto">
          <a:xfrm>
            <a:off x="4022050" y="4680333"/>
            <a:ext cx="1254800" cy="852833"/>
          </a:xfrm>
          <a:prstGeom prst="wedgeRoundRectCallout">
            <a:avLst>
              <a:gd name="adj1" fmla="val -134184"/>
              <a:gd name="adj2" fmla="val 54774"/>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800" dirty="0">
                <a:solidFill>
                  <a:schemeClr val="tx1"/>
                </a:solidFill>
                <a:ea typeface="Segoe UI" pitchFamily="34" charset="0"/>
                <a:cs typeface="Segoe UI" pitchFamily="34" charset="0"/>
              </a:rPr>
              <a:t>Click on configure server to choose backup option</a:t>
            </a:r>
          </a:p>
        </p:txBody>
      </p:sp>
      <p:pic>
        <p:nvPicPr>
          <p:cNvPr id="7" name="Picture 6">
            <a:extLst>
              <a:ext uri="{FF2B5EF4-FFF2-40B4-BE49-F238E27FC236}">
                <a16:creationId xmlns:a16="http://schemas.microsoft.com/office/drawing/2014/main" id="{0399197D-D124-430C-B77A-C033E9B5FFA0}"/>
              </a:ext>
            </a:extLst>
          </p:cNvPr>
          <p:cNvPicPr>
            <a:picLocks noChangeAspect="1"/>
          </p:cNvPicPr>
          <p:nvPr/>
        </p:nvPicPr>
        <p:blipFill>
          <a:blip r:embed="rId3"/>
          <a:stretch>
            <a:fillRect/>
          </a:stretch>
        </p:blipFill>
        <p:spPr>
          <a:xfrm>
            <a:off x="6742096" y="1267684"/>
            <a:ext cx="4861641" cy="4979167"/>
          </a:xfrm>
          <a:prstGeom prst="rect">
            <a:avLst/>
          </a:prstGeom>
        </p:spPr>
      </p:pic>
      <p:sp>
        <p:nvSpPr>
          <p:cNvPr id="8" name="Arrow: Right 7">
            <a:extLst>
              <a:ext uri="{FF2B5EF4-FFF2-40B4-BE49-F238E27FC236}">
                <a16:creationId xmlns:a16="http://schemas.microsoft.com/office/drawing/2014/main" id="{50A40CD4-39BF-4E00-8BEB-8DAE6DBBFDFD}"/>
              </a:ext>
            </a:extLst>
          </p:cNvPr>
          <p:cNvSpPr/>
          <p:nvPr/>
        </p:nvSpPr>
        <p:spPr bwMode="auto">
          <a:xfrm>
            <a:off x="5711709" y="4829750"/>
            <a:ext cx="692150" cy="553998"/>
          </a:xfrm>
          <a:prstGeom prst="right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3CF6333-87EE-4A11-9C63-1D0F864BFEA5}"/>
              </a:ext>
            </a:extLst>
          </p:cNvPr>
          <p:cNvSpPr/>
          <p:nvPr/>
        </p:nvSpPr>
        <p:spPr bwMode="auto">
          <a:xfrm>
            <a:off x="7092951" y="5321301"/>
            <a:ext cx="1174750" cy="4572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Speech Bubble: Rectangle with Corners Rounded 9">
            <a:extLst>
              <a:ext uri="{FF2B5EF4-FFF2-40B4-BE49-F238E27FC236}">
                <a16:creationId xmlns:a16="http://schemas.microsoft.com/office/drawing/2014/main" id="{92139081-84B1-4FB6-8AC3-2070A6F6D694}"/>
              </a:ext>
            </a:extLst>
          </p:cNvPr>
          <p:cNvSpPr/>
          <p:nvPr/>
        </p:nvSpPr>
        <p:spPr bwMode="auto">
          <a:xfrm>
            <a:off x="9375100" y="4318383"/>
            <a:ext cx="1254800" cy="852833"/>
          </a:xfrm>
          <a:prstGeom prst="wedgeRoundRectCallout">
            <a:avLst>
              <a:gd name="adj1" fmla="val -134184"/>
              <a:gd name="adj2" fmla="val 54774"/>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800" dirty="0">
                <a:solidFill>
                  <a:schemeClr val="tx1"/>
                </a:solidFill>
                <a:ea typeface="Segoe UI" pitchFamily="34" charset="0"/>
                <a:cs typeface="Segoe UI" pitchFamily="34" charset="0"/>
              </a:rPr>
              <a:t>Cannot be changed once server is created</a:t>
            </a:r>
          </a:p>
        </p:txBody>
      </p:sp>
    </p:spTree>
    <p:extLst>
      <p:ext uri="{BB962C8B-B14F-4D97-AF65-F5344CB8AC3E}">
        <p14:creationId xmlns:p14="http://schemas.microsoft.com/office/powerpoint/2010/main" val="35343743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5E1E2-6018-4230-A128-C4175271D803}"/>
              </a:ext>
            </a:extLst>
          </p:cNvPr>
          <p:cNvSpPr>
            <a:spLocks noGrp="1"/>
          </p:cNvSpPr>
          <p:nvPr>
            <p:ph type="title"/>
          </p:nvPr>
        </p:nvSpPr>
        <p:spPr/>
        <p:txBody>
          <a:bodyPr/>
          <a:lstStyle/>
          <a:p>
            <a:r>
              <a:rPr lang="en-US" dirty="0"/>
              <a:t>Note Server name &amp; username</a:t>
            </a:r>
          </a:p>
        </p:txBody>
      </p:sp>
      <p:grpSp>
        <p:nvGrpSpPr>
          <p:cNvPr id="19" name="Group 18">
            <a:extLst>
              <a:ext uri="{FF2B5EF4-FFF2-40B4-BE49-F238E27FC236}">
                <a16:creationId xmlns:a16="http://schemas.microsoft.com/office/drawing/2014/main" id="{91CCEE76-3347-4396-8B6D-95C7D1FFA0F0}"/>
              </a:ext>
            </a:extLst>
          </p:cNvPr>
          <p:cNvGrpSpPr/>
          <p:nvPr/>
        </p:nvGrpSpPr>
        <p:grpSpPr>
          <a:xfrm>
            <a:off x="738282" y="1126874"/>
            <a:ext cx="10652427" cy="5536740"/>
            <a:chOff x="738282" y="1126874"/>
            <a:chExt cx="10652427" cy="5536740"/>
          </a:xfrm>
        </p:grpSpPr>
        <p:grpSp>
          <p:nvGrpSpPr>
            <p:cNvPr id="15" name="Group 14">
              <a:extLst>
                <a:ext uri="{FF2B5EF4-FFF2-40B4-BE49-F238E27FC236}">
                  <a16:creationId xmlns:a16="http://schemas.microsoft.com/office/drawing/2014/main" id="{41679F0A-DAE9-4B8C-8D31-D56E289EAC2F}"/>
                </a:ext>
              </a:extLst>
            </p:cNvPr>
            <p:cNvGrpSpPr/>
            <p:nvPr/>
          </p:nvGrpSpPr>
          <p:grpSpPr>
            <a:xfrm>
              <a:off x="738282" y="1126874"/>
              <a:ext cx="10652427" cy="5536740"/>
              <a:chOff x="738282" y="1126874"/>
              <a:chExt cx="10652427" cy="5536740"/>
            </a:xfrm>
          </p:grpSpPr>
          <p:pic>
            <p:nvPicPr>
              <p:cNvPr id="14" name="Picture 13">
                <a:extLst>
                  <a:ext uri="{FF2B5EF4-FFF2-40B4-BE49-F238E27FC236}">
                    <a16:creationId xmlns:a16="http://schemas.microsoft.com/office/drawing/2014/main" id="{7777D8B3-0FAB-4B97-922A-15E3427B9966}"/>
                  </a:ext>
                </a:extLst>
              </p:cNvPr>
              <p:cNvPicPr>
                <a:picLocks noChangeAspect="1"/>
              </p:cNvPicPr>
              <p:nvPr/>
            </p:nvPicPr>
            <p:blipFill>
              <a:blip r:embed="rId2"/>
              <a:stretch>
                <a:fillRect/>
              </a:stretch>
            </p:blipFill>
            <p:spPr>
              <a:xfrm>
                <a:off x="738282" y="1126874"/>
                <a:ext cx="10141649" cy="5536740"/>
              </a:xfrm>
              <a:prstGeom prst="rect">
                <a:avLst/>
              </a:prstGeom>
            </p:spPr>
          </p:pic>
          <p:sp>
            <p:nvSpPr>
              <p:cNvPr id="6" name="Rectangle 5">
                <a:extLst>
                  <a:ext uri="{FF2B5EF4-FFF2-40B4-BE49-F238E27FC236}">
                    <a16:creationId xmlns:a16="http://schemas.microsoft.com/office/drawing/2014/main" id="{6398B08D-A68D-430B-AA4F-935A602B4245}"/>
                  </a:ext>
                </a:extLst>
              </p:cNvPr>
              <p:cNvSpPr/>
              <p:nvPr/>
            </p:nvSpPr>
            <p:spPr bwMode="auto">
              <a:xfrm>
                <a:off x="7243763" y="2450306"/>
                <a:ext cx="2614612" cy="27860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CE0A2E6F-1BDB-429F-92B3-36DF99544E8A}"/>
                  </a:ext>
                </a:extLst>
              </p:cNvPr>
              <p:cNvSpPr/>
              <p:nvPr/>
            </p:nvSpPr>
            <p:spPr bwMode="auto">
              <a:xfrm>
                <a:off x="7243763" y="2810669"/>
                <a:ext cx="2614612" cy="27860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E934C493-2BF9-4CBF-BE1C-0F400824794E}"/>
                  </a:ext>
                </a:extLst>
              </p:cNvPr>
              <p:cNvSpPr/>
              <p:nvPr/>
            </p:nvSpPr>
            <p:spPr bwMode="auto">
              <a:xfrm>
                <a:off x="1164431" y="2464594"/>
                <a:ext cx="1550194" cy="22859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Speech Bubble: Rectangle with Corners Rounded 11">
                <a:extLst>
                  <a:ext uri="{FF2B5EF4-FFF2-40B4-BE49-F238E27FC236}">
                    <a16:creationId xmlns:a16="http://schemas.microsoft.com/office/drawing/2014/main" id="{73BE2B66-40DF-4356-BD0B-2C660A0E42FC}"/>
                  </a:ext>
                </a:extLst>
              </p:cNvPr>
              <p:cNvSpPr/>
              <p:nvPr/>
            </p:nvSpPr>
            <p:spPr bwMode="auto">
              <a:xfrm>
                <a:off x="10309715" y="1889523"/>
                <a:ext cx="1080994" cy="700086"/>
              </a:xfrm>
              <a:prstGeom prst="wedgeRoundRectCallout">
                <a:avLst>
                  <a:gd name="adj1" fmla="val -85119"/>
                  <a:gd name="adj2" fmla="val 77568"/>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800" dirty="0">
                    <a:solidFill>
                      <a:schemeClr val="tx1"/>
                    </a:solidFill>
                    <a:highlight>
                      <a:srgbClr val="FFFF00"/>
                    </a:highlight>
                    <a:ea typeface="Segoe UI" pitchFamily="34" charset="0"/>
                    <a:cs typeface="Segoe UI" pitchFamily="34" charset="0"/>
                  </a:rPr>
                  <a:t>Make a note of the server name and the username</a:t>
                </a:r>
              </a:p>
            </p:txBody>
          </p:sp>
        </p:grpSp>
        <p:sp>
          <p:nvSpPr>
            <p:cNvPr id="17" name="Rectangle 16">
              <a:extLst>
                <a:ext uri="{FF2B5EF4-FFF2-40B4-BE49-F238E27FC236}">
                  <a16:creationId xmlns:a16="http://schemas.microsoft.com/office/drawing/2014/main" id="{5C69ACD5-4FFB-48BD-8A7A-792BAD458081}"/>
                </a:ext>
              </a:extLst>
            </p:cNvPr>
            <p:cNvSpPr/>
            <p:nvPr/>
          </p:nvSpPr>
          <p:spPr bwMode="auto">
            <a:xfrm>
              <a:off x="3429000" y="2450306"/>
              <a:ext cx="1550194" cy="27860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6BC4D586-F55F-4EC0-82A1-B0DE21EECAF9}"/>
                </a:ext>
              </a:extLst>
            </p:cNvPr>
            <p:cNvSpPr/>
            <p:nvPr/>
          </p:nvSpPr>
          <p:spPr bwMode="auto">
            <a:xfrm>
              <a:off x="7243763" y="3165257"/>
              <a:ext cx="1550194" cy="27860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5277775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84E6D-9134-41F0-BD51-76F44631985C}"/>
              </a:ext>
            </a:extLst>
          </p:cNvPr>
          <p:cNvSpPr>
            <a:spLocks noGrp="1"/>
          </p:cNvSpPr>
          <p:nvPr>
            <p:ph type="title"/>
          </p:nvPr>
        </p:nvSpPr>
        <p:spPr/>
        <p:txBody>
          <a:bodyPr/>
          <a:lstStyle/>
          <a:p>
            <a:r>
              <a:rPr lang="en-US" dirty="0"/>
              <a:t>Configure the server-level firewall rule</a:t>
            </a:r>
          </a:p>
        </p:txBody>
      </p:sp>
      <p:pic>
        <p:nvPicPr>
          <p:cNvPr id="5" name="Picture 4">
            <a:extLst>
              <a:ext uri="{FF2B5EF4-FFF2-40B4-BE49-F238E27FC236}">
                <a16:creationId xmlns:a16="http://schemas.microsoft.com/office/drawing/2014/main" id="{5223E4F2-0CBB-4F71-A709-B4B0A3520DA7}"/>
              </a:ext>
            </a:extLst>
          </p:cNvPr>
          <p:cNvPicPr>
            <a:picLocks noChangeAspect="1"/>
          </p:cNvPicPr>
          <p:nvPr/>
        </p:nvPicPr>
        <p:blipFill>
          <a:blip r:embed="rId2"/>
          <a:stretch>
            <a:fillRect/>
          </a:stretch>
        </p:blipFill>
        <p:spPr>
          <a:xfrm>
            <a:off x="842399" y="1173004"/>
            <a:ext cx="10073063" cy="5545097"/>
          </a:xfrm>
          <a:prstGeom prst="rect">
            <a:avLst/>
          </a:prstGeom>
        </p:spPr>
      </p:pic>
      <p:sp>
        <p:nvSpPr>
          <p:cNvPr id="6" name="Rectangle 5">
            <a:extLst>
              <a:ext uri="{FF2B5EF4-FFF2-40B4-BE49-F238E27FC236}">
                <a16:creationId xmlns:a16="http://schemas.microsoft.com/office/drawing/2014/main" id="{463AC08A-41BE-4456-85D8-F7CB707D44D3}"/>
              </a:ext>
            </a:extLst>
          </p:cNvPr>
          <p:cNvSpPr/>
          <p:nvPr/>
        </p:nvSpPr>
        <p:spPr bwMode="auto">
          <a:xfrm>
            <a:off x="1373981" y="4147344"/>
            <a:ext cx="1550194" cy="22859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2BA52550-C440-4D0F-83AE-0A2BF2C9AB4C}"/>
              </a:ext>
            </a:extLst>
          </p:cNvPr>
          <p:cNvSpPr/>
          <p:nvPr/>
        </p:nvSpPr>
        <p:spPr bwMode="auto">
          <a:xfrm>
            <a:off x="4828381" y="2115344"/>
            <a:ext cx="969169" cy="22859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61896FC2-7C25-461F-86A6-9A378CEB9F58}"/>
              </a:ext>
            </a:extLst>
          </p:cNvPr>
          <p:cNvSpPr/>
          <p:nvPr/>
        </p:nvSpPr>
        <p:spPr bwMode="auto">
          <a:xfrm>
            <a:off x="5241131" y="3314700"/>
            <a:ext cx="1550194" cy="28575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2888318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922D0-1AFC-43F8-A61B-BCD0A49986B0}"/>
              </a:ext>
            </a:extLst>
          </p:cNvPr>
          <p:cNvSpPr>
            <a:spLocks noGrp="1"/>
          </p:cNvSpPr>
          <p:nvPr>
            <p:ph type="title"/>
          </p:nvPr>
        </p:nvSpPr>
        <p:spPr/>
        <p:txBody>
          <a:bodyPr/>
          <a:lstStyle/>
          <a:p>
            <a:r>
              <a:rPr lang="en-US" dirty="0"/>
              <a:t>Connect to PostgreSQL server using Cloud Shell</a:t>
            </a:r>
          </a:p>
        </p:txBody>
      </p:sp>
      <p:grpSp>
        <p:nvGrpSpPr>
          <p:cNvPr id="13" name="Group 12">
            <a:extLst>
              <a:ext uri="{FF2B5EF4-FFF2-40B4-BE49-F238E27FC236}">
                <a16:creationId xmlns:a16="http://schemas.microsoft.com/office/drawing/2014/main" id="{21220786-BA50-42A7-AF68-36BB75061615}"/>
              </a:ext>
            </a:extLst>
          </p:cNvPr>
          <p:cNvGrpSpPr/>
          <p:nvPr/>
        </p:nvGrpSpPr>
        <p:grpSpPr>
          <a:xfrm>
            <a:off x="588263" y="1162772"/>
            <a:ext cx="10866937" cy="5450427"/>
            <a:chOff x="588263" y="1162772"/>
            <a:chExt cx="10866937" cy="5450427"/>
          </a:xfrm>
        </p:grpSpPr>
        <p:pic>
          <p:nvPicPr>
            <p:cNvPr id="5" name="Picture 4">
              <a:extLst>
                <a:ext uri="{FF2B5EF4-FFF2-40B4-BE49-F238E27FC236}">
                  <a16:creationId xmlns:a16="http://schemas.microsoft.com/office/drawing/2014/main" id="{1C465DDA-4B2D-40A7-9AB5-DDB2BCCC685C}"/>
                </a:ext>
              </a:extLst>
            </p:cNvPr>
            <p:cNvPicPr>
              <a:picLocks noChangeAspect="1"/>
            </p:cNvPicPr>
            <p:nvPr/>
          </p:nvPicPr>
          <p:blipFill>
            <a:blip r:embed="rId2"/>
            <a:stretch>
              <a:fillRect/>
            </a:stretch>
          </p:blipFill>
          <p:spPr>
            <a:xfrm>
              <a:off x="588263" y="1162772"/>
              <a:ext cx="9564408" cy="5450427"/>
            </a:xfrm>
            <a:prstGeom prst="rect">
              <a:avLst/>
            </a:prstGeom>
          </p:spPr>
        </p:pic>
        <p:sp>
          <p:nvSpPr>
            <p:cNvPr id="6" name="Rectangle 5">
              <a:extLst>
                <a:ext uri="{FF2B5EF4-FFF2-40B4-BE49-F238E27FC236}">
                  <a16:creationId xmlns:a16="http://schemas.microsoft.com/office/drawing/2014/main" id="{9A63E6ED-FD3C-4A1B-B630-586C8EB81AD0}"/>
                </a:ext>
              </a:extLst>
            </p:cNvPr>
            <p:cNvSpPr/>
            <p:nvPr/>
          </p:nvSpPr>
          <p:spPr bwMode="auto">
            <a:xfrm>
              <a:off x="6694781" y="1162772"/>
              <a:ext cx="354019" cy="30437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F966F9D1-C5E9-4A49-9035-3CAD0A2428C1}"/>
                </a:ext>
              </a:extLst>
            </p:cNvPr>
            <p:cNvSpPr/>
            <p:nvPr/>
          </p:nvSpPr>
          <p:spPr bwMode="auto">
            <a:xfrm>
              <a:off x="1366780" y="4420944"/>
              <a:ext cx="8562019" cy="22859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4091305-BFDC-42C0-A427-8B665B78DA2C}"/>
                </a:ext>
              </a:extLst>
            </p:cNvPr>
            <p:cNvSpPr/>
            <p:nvPr/>
          </p:nvSpPr>
          <p:spPr bwMode="auto">
            <a:xfrm>
              <a:off x="1366780" y="5331816"/>
              <a:ext cx="1707620" cy="22859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2D653974-325F-4300-805F-DF59EEDB8C73}"/>
                </a:ext>
              </a:extLst>
            </p:cNvPr>
            <p:cNvSpPr/>
            <p:nvPr/>
          </p:nvSpPr>
          <p:spPr bwMode="auto">
            <a:xfrm>
              <a:off x="1366780" y="5673773"/>
              <a:ext cx="958820" cy="22859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Speech Bubble: Rectangle with Corners Rounded 9">
              <a:extLst>
                <a:ext uri="{FF2B5EF4-FFF2-40B4-BE49-F238E27FC236}">
                  <a16:creationId xmlns:a16="http://schemas.microsoft.com/office/drawing/2014/main" id="{AC36FE4E-56F5-4594-AE17-52AD4B11B10A}"/>
                </a:ext>
              </a:extLst>
            </p:cNvPr>
            <p:cNvSpPr/>
            <p:nvPr/>
          </p:nvSpPr>
          <p:spPr bwMode="auto">
            <a:xfrm>
              <a:off x="10324800" y="3816000"/>
              <a:ext cx="1130400" cy="439200"/>
            </a:xfrm>
            <a:prstGeom prst="wedgeRoundRectCallout">
              <a:avLst>
                <a:gd name="adj1" fmla="val -77570"/>
                <a:gd name="adj2" fmla="val 105874"/>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dirty="0">
                  <a:solidFill>
                    <a:schemeClr val="tx1"/>
                  </a:solidFill>
                  <a:ea typeface="Segoe UI" pitchFamily="34" charset="0"/>
                  <a:cs typeface="Segoe UI" pitchFamily="34" charset="0"/>
                </a:rPr>
                <a:t>Connect to the server</a:t>
              </a:r>
            </a:p>
          </p:txBody>
        </p:sp>
        <p:sp>
          <p:nvSpPr>
            <p:cNvPr id="11" name="Speech Bubble: Rectangle with Corners Rounded 10">
              <a:extLst>
                <a:ext uri="{FF2B5EF4-FFF2-40B4-BE49-F238E27FC236}">
                  <a16:creationId xmlns:a16="http://schemas.microsoft.com/office/drawing/2014/main" id="{777E119A-5BEB-41CE-9068-50DC863A0DDD}"/>
                </a:ext>
              </a:extLst>
            </p:cNvPr>
            <p:cNvSpPr/>
            <p:nvPr/>
          </p:nvSpPr>
          <p:spPr bwMode="auto">
            <a:xfrm>
              <a:off x="3441400" y="4733185"/>
              <a:ext cx="1130400" cy="439200"/>
            </a:xfrm>
            <a:prstGeom prst="wedgeRoundRectCallout">
              <a:avLst>
                <a:gd name="adj1" fmla="val -77570"/>
                <a:gd name="adj2" fmla="val 105874"/>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dirty="0">
                  <a:solidFill>
                    <a:schemeClr val="tx1"/>
                  </a:solidFill>
                  <a:ea typeface="Segoe UI" pitchFamily="34" charset="0"/>
                  <a:cs typeface="Segoe UI" pitchFamily="34" charset="0"/>
                </a:rPr>
                <a:t>Create a database</a:t>
              </a:r>
            </a:p>
          </p:txBody>
        </p:sp>
        <p:sp>
          <p:nvSpPr>
            <p:cNvPr id="12" name="Speech Bubble: Rectangle with Corners Rounded 11">
              <a:extLst>
                <a:ext uri="{FF2B5EF4-FFF2-40B4-BE49-F238E27FC236}">
                  <a16:creationId xmlns:a16="http://schemas.microsoft.com/office/drawing/2014/main" id="{4FA90F76-FDBD-4D06-85AC-33F7D974984F}"/>
                </a:ext>
              </a:extLst>
            </p:cNvPr>
            <p:cNvSpPr/>
            <p:nvPr/>
          </p:nvSpPr>
          <p:spPr bwMode="auto">
            <a:xfrm>
              <a:off x="3733500" y="5272071"/>
              <a:ext cx="1063631" cy="439200"/>
            </a:xfrm>
            <a:prstGeom prst="wedgeRoundRectCallout">
              <a:avLst>
                <a:gd name="adj1" fmla="val -179899"/>
                <a:gd name="adj2" fmla="val 74066"/>
                <a:gd name="adj3" fmla="val 16667"/>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dirty="0">
                  <a:solidFill>
                    <a:schemeClr val="tx1"/>
                  </a:solidFill>
                  <a:ea typeface="Segoe UI" pitchFamily="34" charset="0"/>
                  <a:cs typeface="Segoe UI" pitchFamily="34" charset="0"/>
                </a:rPr>
                <a:t>Connect to the database</a:t>
              </a:r>
            </a:p>
          </p:txBody>
        </p:sp>
      </p:grpSp>
    </p:spTree>
    <p:extLst>
      <p:ext uri="{BB962C8B-B14F-4D97-AF65-F5344CB8AC3E}">
        <p14:creationId xmlns:p14="http://schemas.microsoft.com/office/powerpoint/2010/main" val="97484753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8EFE0-48C6-4ED9-AC56-980D94A66EC3}"/>
              </a:ext>
            </a:extLst>
          </p:cNvPr>
          <p:cNvSpPr>
            <a:spLocks noGrp="1"/>
          </p:cNvSpPr>
          <p:nvPr>
            <p:ph type="title"/>
          </p:nvPr>
        </p:nvSpPr>
        <p:spPr/>
        <p:txBody>
          <a:bodyPr/>
          <a:lstStyle/>
          <a:p>
            <a:r>
              <a:rPr lang="en-US" dirty="0"/>
              <a:t>Connect using </a:t>
            </a:r>
            <a:r>
              <a:rPr lang="en-US" dirty="0" err="1"/>
              <a:t>pg_admin</a:t>
            </a:r>
            <a:endParaRPr lang="en-US" dirty="0"/>
          </a:p>
        </p:txBody>
      </p:sp>
      <p:sp>
        <p:nvSpPr>
          <p:cNvPr id="4" name="Content Placeholder 3">
            <a:extLst>
              <a:ext uri="{FF2B5EF4-FFF2-40B4-BE49-F238E27FC236}">
                <a16:creationId xmlns:a16="http://schemas.microsoft.com/office/drawing/2014/main" id="{ADE58B97-C070-43BA-AC72-A3D65780DF07}"/>
              </a:ext>
            </a:extLst>
          </p:cNvPr>
          <p:cNvSpPr>
            <a:spLocks noGrp="1"/>
          </p:cNvSpPr>
          <p:nvPr>
            <p:ph sz="quarter" idx="12"/>
          </p:nvPr>
        </p:nvSpPr>
        <p:spPr>
          <a:xfrm>
            <a:off x="584201" y="1435100"/>
            <a:ext cx="11018520" cy="941796"/>
          </a:xfrm>
        </p:spPr>
        <p:txBody>
          <a:bodyPr/>
          <a:lstStyle/>
          <a:p>
            <a:pPr marL="514350" indent="-514350">
              <a:buFont typeface="+mj-lt"/>
              <a:buAutoNum type="arabicPeriod"/>
            </a:pPr>
            <a:r>
              <a:rPr lang="en-US" sz="1800" dirty="0"/>
              <a:t>Launch </a:t>
            </a:r>
            <a:r>
              <a:rPr lang="en-US" sz="1800" dirty="0" err="1"/>
              <a:t>pg_admin</a:t>
            </a:r>
            <a:r>
              <a:rPr lang="en-US" sz="1800" dirty="0"/>
              <a:t> and add a server using the tool menu (Object -&gt; Create -&gt; Server…)</a:t>
            </a:r>
          </a:p>
          <a:p>
            <a:pPr marL="514350" indent="-514350">
              <a:buFont typeface="+mj-lt"/>
              <a:buAutoNum type="arabicPeriod"/>
            </a:pPr>
            <a:r>
              <a:rPr lang="en-US" sz="1800" dirty="0"/>
              <a:t>Input the server name in the “general” tab</a:t>
            </a:r>
          </a:p>
          <a:p>
            <a:pPr marL="514350" indent="-514350">
              <a:buFont typeface="+mj-lt"/>
              <a:buAutoNum type="arabicPeriod"/>
            </a:pPr>
            <a:r>
              <a:rPr lang="en-US" sz="1800" dirty="0"/>
              <a:t>Input the connection string, port, database name and username in “Connection” tab</a:t>
            </a:r>
          </a:p>
        </p:txBody>
      </p:sp>
      <p:grpSp>
        <p:nvGrpSpPr>
          <p:cNvPr id="14" name="Group 13">
            <a:extLst>
              <a:ext uri="{FF2B5EF4-FFF2-40B4-BE49-F238E27FC236}">
                <a16:creationId xmlns:a16="http://schemas.microsoft.com/office/drawing/2014/main" id="{736C4BB1-7C2E-44C0-A314-0D5D2798CD1B}"/>
              </a:ext>
            </a:extLst>
          </p:cNvPr>
          <p:cNvGrpSpPr/>
          <p:nvPr/>
        </p:nvGrpSpPr>
        <p:grpSpPr>
          <a:xfrm>
            <a:off x="580138" y="2739231"/>
            <a:ext cx="11022583" cy="2469483"/>
            <a:chOff x="584200" y="3278981"/>
            <a:chExt cx="11022583" cy="2469483"/>
          </a:xfrm>
        </p:grpSpPr>
        <p:sp>
          <p:nvSpPr>
            <p:cNvPr id="6" name="Rectangle 5">
              <a:extLst>
                <a:ext uri="{FF2B5EF4-FFF2-40B4-BE49-F238E27FC236}">
                  <a16:creationId xmlns:a16="http://schemas.microsoft.com/office/drawing/2014/main" id="{A7AD26E7-168F-4FAD-B0E7-2DA3BF9532E0}"/>
                </a:ext>
              </a:extLst>
            </p:cNvPr>
            <p:cNvSpPr/>
            <p:nvPr/>
          </p:nvSpPr>
          <p:spPr bwMode="auto">
            <a:xfrm>
              <a:off x="584200" y="3530662"/>
              <a:ext cx="3481806" cy="2217802"/>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D7335934-C936-40C8-B0A0-C425FE942C64}"/>
                </a:ext>
              </a:extLst>
            </p:cNvPr>
            <p:cNvPicPr>
              <a:picLocks noChangeAspect="1"/>
            </p:cNvPicPr>
            <p:nvPr/>
          </p:nvPicPr>
          <p:blipFill>
            <a:blip r:embed="rId3"/>
            <a:stretch>
              <a:fillRect/>
            </a:stretch>
          </p:blipFill>
          <p:spPr>
            <a:xfrm>
              <a:off x="4605337" y="3530662"/>
              <a:ext cx="3259545" cy="1492958"/>
            </a:xfrm>
            <a:prstGeom prst="rect">
              <a:avLst/>
            </a:prstGeom>
          </p:spPr>
        </p:pic>
        <p:pic>
          <p:nvPicPr>
            <p:cNvPr id="9" name="Picture 8">
              <a:extLst>
                <a:ext uri="{FF2B5EF4-FFF2-40B4-BE49-F238E27FC236}">
                  <a16:creationId xmlns:a16="http://schemas.microsoft.com/office/drawing/2014/main" id="{8BE0400C-7B94-463B-ABA6-C3E8580D778D}"/>
                </a:ext>
              </a:extLst>
            </p:cNvPr>
            <p:cNvPicPr>
              <a:picLocks noChangeAspect="1"/>
            </p:cNvPicPr>
            <p:nvPr/>
          </p:nvPicPr>
          <p:blipFill>
            <a:blip r:embed="rId4"/>
            <a:stretch>
              <a:fillRect/>
            </a:stretch>
          </p:blipFill>
          <p:spPr>
            <a:xfrm>
              <a:off x="8196832" y="3530662"/>
              <a:ext cx="3409951" cy="2170915"/>
            </a:xfrm>
            <a:prstGeom prst="rect">
              <a:avLst/>
            </a:prstGeom>
          </p:spPr>
        </p:pic>
        <p:sp>
          <p:nvSpPr>
            <p:cNvPr id="10" name="Oval 9">
              <a:extLst>
                <a:ext uri="{FF2B5EF4-FFF2-40B4-BE49-F238E27FC236}">
                  <a16:creationId xmlns:a16="http://schemas.microsoft.com/office/drawing/2014/main" id="{C27273BA-9F5C-4BB5-9739-CE995251FCD8}"/>
                </a:ext>
              </a:extLst>
            </p:cNvPr>
            <p:cNvSpPr/>
            <p:nvPr/>
          </p:nvSpPr>
          <p:spPr bwMode="auto">
            <a:xfrm>
              <a:off x="584200" y="3278981"/>
              <a:ext cx="173038" cy="173038"/>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dirty="0">
                  <a:solidFill>
                    <a:schemeClr val="tx1"/>
                  </a:solidFill>
                  <a:ea typeface="Segoe UI" pitchFamily="34" charset="0"/>
                  <a:cs typeface="Segoe UI" pitchFamily="34" charset="0"/>
                </a:rPr>
                <a:t>1</a:t>
              </a:r>
            </a:p>
          </p:txBody>
        </p:sp>
        <p:sp>
          <p:nvSpPr>
            <p:cNvPr id="12" name="Oval 11">
              <a:extLst>
                <a:ext uri="{FF2B5EF4-FFF2-40B4-BE49-F238E27FC236}">
                  <a16:creationId xmlns:a16="http://schemas.microsoft.com/office/drawing/2014/main" id="{19001A56-1DD0-4167-82C4-FB46B7057EBB}"/>
                </a:ext>
              </a:extLst>
            </p:cNvPr>
            <p:cNvSpPr/>
            <p:nvPr/>
          </p:nvSpPr>
          <p:spPr bwMode="auto">
            <a:xfrm>
              <a:off x="4605337" y="3278981"/>
              <a:ext cx="173038" cy="173038"/>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dirty="0">
                  <a:solidFill>
                    <a:schemeClr val="tx1"/>
                  </a:solidFill>
                  <a:ea typeface="Segoe UI" pitchFamily="34" charset="0"/>
                  <a:cs typeface="Segoe UI" pitchFamily="34" charset="0"/>
                </a:rPr>
                <a:t>2</a:t>
              </a:r>
            </a:p>
          </p:txBody>
        </p:sp>
        <p:sp>
          <p:nvSpPr>
            <p:cNvPr id="13" name="Oval 12">
              <a:extLst>
                <a:ext uri="{FF2B5EF4-FFF2-40B4-BE49-F238E27FC236}">
                  <a16:creationId xmlns:a16="http://schemas.microsoft.com/office/drawing/2014/main" id="{8A12E55A-0AF0-40A2-811A-9D0945200962}"/>
                </a:ext>
              </a:extLst>
            </p:cNvPr>
            <p:cNvSpPr/>
            <p:nvPr/>
          </p:nvSpPr>
          <p:spPr bwMode="auto">
            <a:xfrm>
              <a:off x="8196832" y="3278981"/>
              <a:ext cx="173038" cy="173038"/>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dirty="0">
                  <a:solidFill>
                    <a:schemeClr val="tx1"/>
                  </a:solidFill>
                  <a:ea typeface="Segoe UI" pitchFamily="34" charset="0"/>
                  <a:cs typeface="Segoe UI" pitchFamily="34" charset="0"/>
                </a:rPr>
                <a:t>3</a:t>
              </a:r>
            </a:p>
          </p:txBody>
        </p:sp>
      </p:grpSp>
      <p:sp>
        <p:nvSpPr>
          <p:cNvPr id="15" name="TextBox 14">
            <a:extLst>
              <a:ext uri="{FF2B5EF4-FFF2-40B4-BE49-F238E27FC236}">
                <a16:creationId xmlns:a16="http://schemas.microsoft.com/office/drawing/2014/main" id="{6C4F31D4-476E-405A-BBE3-37562F0DACFD}"/>
              </a:ext>
            </a:extLst>
          </p:cNvPr>
          <p:cNvSpPr txBox="1"/>
          <p:nvPr/>
        </p:nvSpPr>
        <p:spPr>
          <a:xfrm>
            <a:off x="7715250" y="6457950"/>
            <a:ext cx="4083050" cy="276999"/>
          </a:xfrm>
          <a:prstGeom prst="rect">
            <a:avLst/>
          </a:prstGeom>
          <a:noFill/>
        </p:spPr>
        <p:txBody>
          <a:bodyPr wrap="square" lIns="0" tIns="0" rIns="0" bIns="0" rtlCol="0">
            <a:spAutoFit/>
          </a:bodyPr>
          <a:lstStyle/>
          <a:p>
            <a:pPr algn="l"/>
            <a:r>
              <a:rPr lang="en-US" sz="900" dirty="0">
                <a:gradFill>
                  <a:gsLst>
                    <a:gs pos="2917">
                      <a:schemeClr val="tx1"/>
                    </a:gs>
                    <a:gs pos="30000">
                      <a:schemeClr val="tx1"/>
                    </a:gs>
                  </a:gsLst>
                  <a:lin ang="5400000" scaled="0"/>
                </a:gradFill>
              </a:rPr>
              <a:t>Download </a:t>
            </a:r>
            <a:r>
              <a:rPr lang="en-US" sz="900" dirty="0" err="1">
                <a:gradFill>
                  <a:gsLst>
                    <a:gs pos="2917">
                      <a:schemeClr val="tx1"/>
                    </a:gs>
                    <a:gs pos="30000">
                      <a:schemeClr val="tx1"/>
                    </a:gs>
                  </a:gsLst>
                  <a:lin ang="5400000" scaled="0"/>
                </a:gradFill>
              </a:rPr>
              <a:t>pg_Admin</a:t>
            </a:r>
            <a:r>
              <a:rPr lang="en-US" sz="900" dirty="0">
                <a:gradFill>
                  <a:gsLst>
                    <a:gs pos="2917">
                      <a:schemeClr val="tx1"/>
                    </a:gs>
                    <a:gs pos="30000">
                      <a:schemeClr val="tx1"/>
                    </a:gs>
                  </a:gsLst>
                  <a:lin ang="5400000" scaled="0"/>
                </a:gradFill>
              </a:rPr>
              <a:t> and client from PostgreSQL website</a:t>
            </a:r>
          </a:p>
          <a:p>
            <a:r>
              <a:rPr lang="en-US" sz="900" dirty="0">
                <a:hlinkClick r:id="rId5"/>
              </a:rPr>
              <a:t>https://www.enterprisedb.com/downloads/postgres-postgresql-downloads</a:t>
            </a:r>
            <a:endParaRPr lang="en-US" sz="9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16876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B319B-2064-4F79-874D-5104A38B9211}"/>
              </a:ext>
            </a:extLst>
          </p:cNvPr>
          <p:cNvSpPr>
            <a:spLocks noGrp="1"/>
          </p:cNvSpPr>
          <p:nvPr>
            <p:ph type="title"/>
          </p:nvPr>
        </p:nvSpPr>
        <p:spPr/>
        <p:txBody>
          <a:bodyPr/>
          <a:lstStyle/>
          <a:p>
            <a:r>
              <a:rPr lang="en-US" dirty="0"/>
              <a:t>Open </a:t>
            </a:r>
            <a:r>
              <a:rPr lang="en-US" dirty="0" err="1"/>
              <a:t>pg_admin</a:t>
            </a:r>
            <a:r>
              <a:rPr lang="en-US" dirty="0"/>
              <a:t> client</a:t>
            </a:r>
          </a:p>
        </p:txBody>
      </p:sp>
      <p:pic>
        <p:nvPicPr>
          <p:cNvPr id="5" name="Picture 4">
            <a:extLst>
              <a:ext uri="{FF2B5EF4-FFF2-40B4-BE49-F238E27FC236}">
                <a16:creationId xmlns:a16="http://schemas.microsoft.com/office/drawing/2014/main" id="{F99699C3-734D-4F97-9C83-5BB312D7A042}"/>
              </a:ext>
            </a:extLst>
          </p:cNvPr>
          <p:cNvPicPr>
            <a:picLocks noChangeAspect="1"/>
          </p:cNvPicPr>
          <p:nvPr/>
        </p:nvPicPr>
        <p:blipFill>
          <a:blip r:embed="rId2"/>
          <a:stretch>
            <a:fillRect/>
          </a:stretch>
        </p:blipFill>
        <p:spPr>
          <a:xfrm>
            <a:off x="588263" y="1122383"/>
            <a:ext cx="9585337" cy="5526361"/>
          </a:xfrm>
          <a:prstGeom prst="rect">
            <a:avLst/>
          </a:prstGeom>
        </p:spPr>
      </p:pic>
      <p:sp>
        <p:nvSpPr>
          <p:cNvPr id="6" name="Rectangle 5">
            <a:extLst>
              <a:ext uri="{FF2B5EF4-FFF2-40B4-BE49-F238E27FC236}">
                <a16:creationId xmlns:a16="http://schemas.microsoft.com/office/drawing/2014/main" id="{E3B7DF73-7C10-4E27-94FD-2B49E78CF277}"/>
              </a:ext>
            </a:extLst>
          </p:cNvPr>
          <p:cNvSpPr/>
          <p:nvPr/>
        </p:nvSpPr>
        <p:spPr bwMode="auto">
          <a:xfrm>
            <a:off x="993600" y="2444616"/>
            <a:ext cx="1024800" cy="22859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00873129"/>
      </p:ext>
    </p:extLst>
  </p:cSld>
  <p:clrMapOvr>
    <a:masterClrMapping/>
  </p:clrMapOvr>
  <p:transition>
    <p:fade/>
  </p:transition>
</p:sld>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01.potx" id="{B92F1A48-DEE9-48F5-AAC9-DFF5938A8CFD}" vid="{C792CC7E-08FE-42B5-BB09-2694ECCB7BA9}"/>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01.potx" id="{B92F1A48-DEE9-48F5-AAC9-DFF5938A8CFD}" vid="{D88BB652-E15D-4F18-866C-7B957B7F9D1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4" ma:contentTypeDescription="Create a new document." ma:contentTypeScope="" ma:versionID="15419eb272c8997d22174cab72b81ac5">
  <xsd:schema xmlns:xsd="http://www.w3.org/2001/XMLSchema" xmlns:xs="http://www.w3.org/2001/XMLSchema" xmlns:p="http://schemas.microsoft.com/office/2006/metadata/properties" xmlns:ns2="dcf5ddc1-fb1d-440f-849a-6450bddbaed7" xmlns:ns3="965de625-df5b-42e9-a277-2113da4f1195" targetNamespace="http://schemas.microsoft.com/office/2006/metadata/properties" ma:root="true" ma:fieldsID="366f960d0717a06e650b8dd07cd5f805" ns2:_="" ns3:_="">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965de625-df5b-42e9-a277-2113da4f119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418EBC-4BF0-4CC7-86D5-8285185E9F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documentManagement/types"/>
    <ds:schemaRef ds:uri="dcf5ddc1-fb1d-440f-849a-6450bddbaed7"/>
    <ds:schemaRef ds:uri="http://purl.org/dc/terms/"/>
    <ds:schemaRef ds:uri="965de625-df5b-42e9-a277-2113da4f1195"/>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64</TotalTime>
  <Words>819</Words>
  <Application>Microsoft Office PowerPoint</Application>
  <PresentationFormat>Widescreen</PresentationFormat>
  <Paragraphs>103</Paragraphs>
  <Slides>24</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Arial</vt:lpstr>
      <vt:lpstr>Consolas</vt:lpstr>
      <vt:lpstr>Courier New</vt:lpstr>
      <vt:lpstr>Segoe UI</vt:lpstr>
      <vt:lpstr>Segoe UI Semibold</vt:lpstr>
      <vt:lpstr>Wingdings</vt:lpstr>
      <vt:lpstr>White Template</vt:lpstr>
      <vt:lpstr>Black Template</vt:lpstr>
      <vt:lpstr>Azure DB for PostgreSQL Backup &amp; Restore Demo</vt:lpstr>
      <vt:lpstr>Single server backup and restore using “Locally Redundant” backup option</vt:lpstr>
      <vt:lpstr>Create an Azure DB for PostgreSQL resource</vt:lpstr>
      <vt:lpstr>Pick the locally redundant server option</vt:lpstr>
      <vt:lpstr>Note Server name &amp; username</vt:lpstr>
      <vt:lpstr>Configure the server-level firewall rule</vt:lpstr>
      <vt:lpstr>Connect to PostgreSQL server using Cloud Shell</vt:lpstr>
      <vt:lpstr>Connect using pg_admin</vt:lpstr>
      <vt:lpstr>Open pg_admin client</vt:lpstr>
      <vt:lpstr>Populate the server with databases and a table</vt:lpstr>
      <vt:lpstr>Populate the server with databases and tables</vt:lpstr>
      <vt:lpstr>Simulate some unexpected changes</vt:lpstr>
      <vt:lpstr>Restore the server to a point-in-time</vt:lpstr>
      <vt:lpstr>Firewall settings on the restored database</vt:lpstr>
      <vt:lpstr>Connect to the restored database</vt:lpstr>
      <vt:lpstr>Verify data in restored server data is good</vt:lpstr>
      <vt:lpstr>Restore the inventory2 table to demodb_2</vt:lpstr>
      <vt:lpstr>Restore the demodb_3 database</vt:lpstr>
      <vt:lpstr>Verify the data on mypostgresserver after restore</vt:lpstr>
      <vt:lpstr>Single server backup and restore using “Geo Redundant” backup option</vt:lpstr>
      <vt:lpstr>Pick the locally redundant server option</vt:lpstr>
      <vt:lpstr>Restore the server to a point-in-time</vt:lpstr>
      <vt:lpstr>PowerPoint Presentation</vt:lpstr>
      <vt:lpstr>Connecting from a terminal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Cisco  Azure DB for PostgreSQL Backup &amp; Restore Demo</dc:title>
  <dc:creator>Sridhar Kothalanka</dc:creator>
  <cp:lastModifiedBy>Sridhar Kothalanka</cp:lastModifiedBy>
  <cp:revision>9</cp:revision>
  <dcterms:created xsi:type="dcterms:W3CDTF">2020-01-19T00:32:30Z</dcterms:created>
  <dcterms:modified xsi:type="dcterms:W3CDTF">2020-02-26T12:09:16Z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srkothal@microsoft.com</vt:lpwstr>
  </property>
  <property fmtid="{D5CDD505-2E9C-101B-9397-08002B2CF9AE}" pid="5" name="MSIP_Label_f42aa342-8706-4288-bd11-ebb85995028c_SetDate">
    <vt:lpwstr>2020-01-19T00:33:28.5414267Z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b570202b-1375-46dd-b2dc-922e3546d7a1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